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heme/theme2.xml" ContentType="application/vnd.openxmlformats-officedocument.them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1.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1"/>
  </p:sldMasterIdLst>
  <p:notesMasterIdLst>
    <p:notesMasterId r:id="rId36"/>
  </p:notesMasterIdLst>
  <p:sldIdLst>
    <p:sldId id="272" r:id="rId2"/>
    <p:sldId id="308" r:id="rId3"/>
    <p:sldId id="309" r:id="rId4"/>
    <p:sldId id="296" r:id="rId5"/>
    <p:sldId id="307" r:id="rId6"/>
    <p:sldId id="273" r:id="rId7"/>
    <p:sldId id="274" r:id="rId8"/>
    <p:sldId id="283" r:id="rId9"/>
    <p:sldId id="282" r:id="rId10"/>
    <p:sldId id="281" r:id="rId11"/>
    <p:sldId id="275" r:id="rId12"/>
    <p:sldId id="280" r:id="rId13"/>
    <p:sldId id="279" r:id="rId14"/>
    <p:sldId id="278" r:id="rId15"/>
    <p:sldId id="277" r:id="rId16"/>
    <p:sldId id="297" r:id="rId17"/>
    <p:sldId id="276" r:id="rId18"/>
    <p:sldId id="285" r:id="rId19"/>
    <p:sldId id="286" r:id="rId20"/>
    <p:sldId id="287" r:id="rId21"/>
    <p:sldId id="288" r:id="rId22"/>
    <p:sldId id="289" r:id="rId23"/>
    <p:sldId id="290" r:id="rId24"/>
    <p:sldId id="291" r:id="rId25"/>
    <p:sldId id="292" r:id="rId26"/>
    <p:sldId id="293" r:id="rId27"/>
    <p:sldId id="299" r:id="rId28"/>
    <p:sldId id="310" r:id="rId29"/>
    <p:sldId id="300" r:id="rId30"/>
    <p:sldId id="303" r:id="rId31"/>
    <p:sldId id="304" r:id="rId32"/>
    <p:sldId id="305" r:id="rId33"/>
    <p:sldId id="306" r:id="rId34"/>
    <p:sldId id="270" r:id="rId35"/>
  </p:sldIdLst>
  <p:sldSz cx="9144000" cy="6858000" type="screen4x3"/>
  <p:notesSz cx="6858000" cy="9144000"/>
  <p:custDataLst>
    <p:tags r:id="rId37"/>
  </p:custData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63" autoAdjust="0"/>
  </p:normalViewPr>
  <p:slideViewPr>
    <p:cSldViewPr>
      <p:cViewPr varScale="1">
        <p:scale>
          <a:sx n="77" d="100"/>
          <a:sy n="77" d="100"/>
        </p:scale>
        <p:origin x="-102" y="-6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EF2039-8DCC-4281-A1DD-3FCFF0B9D07B}" type="doc">
      <dgm:prSet loTypeId="urn:microsoft.com/office/officeart/2005/8/layout/chevron1" loCatId="process" qsTypeId="urn:microsoft.com/office/officeart/2005/8/quickstyle/simple4" qsCatId="simple" csTypeId="urn:microsoft.com/office/officeart/2005/8/colors/accent0_3" csCatId="mainScheme" phldr="1"/>
      <dgm:spPr/>
    </dgm:pt>
    <dgm:pt modelId="{F5361D79-EDDE-46C8-8A75-697AB0A2ACD1}">
      <dgm:prSet phldrT="[Text]"/>
      <dgm:spPr>
        <a:solidFill>
          <a:schemeClr val="tx2">
            <a:lumMod val="75000"/>
          </a:schemeClr>
        </a:solidFill>
      </dgm:spPr>
      <dgm:t>
        <a:bodyPr/>
        <a:lstStyle/>
        <a:p>
          <a:pPr algn="ctr"/>
          <a:r>
            <a:rPr lang="lt-LT"/>
            <a:t>Vandens nuotėkio aptikimas</a:t>
          </a:r>
        </a:p>
      </dgm:t>
    </dgm:pt>
    <dgm:pt modelId="{A2962255-6A30-4A6D-AA04-8BE9136E0B7B}" type="parTrans" cxnId="{9EF2EF0E-F3A2-4B21-84A8-A3D2E67EE6E1}">
      <dgm:prSet/>
      <dgm:spPr/>
      <dgm:t>
        <a:bodyPr/>
        <a:lstStyle/>
        <a:p>
          <a:pPr algn="ctr"/>
          <a:endParaRPr lang="lt-LT"/>
        </a:p>
      </dgm:t>
    </dgm:pt>
    <dgm:pt modelId="{DBEED1C2-97E9-4D1D-A877-4C0EA486AE7E}" type="sibTrans" cxnId="{9EF2EF0E-F3A2-4B21-84A8-A3D2E67EE6E1}">
      <dgm:prSet/>
      <dgm:spPr/>
      <dgm:t>
        <a:bodyPr/>
        <a:lstStyle/>
        <a:p>
          <a:pPr algn="ctr"/>
          <a:endParaRPr lang="lt-LT"/>
        </a:p>
      </dgm:t>
    </dgm:pt>
    <dgm:pt modelId="{D7A23CF5-0548-4DB7-BE07-EFA9BCDE8B2A}">
      <dgm:prSet phldrT="[Text]"/>
      <dgm:spPr>
        <a:solidFill>
          <a:schemeClr val="tx2">
            <a:lumMod val="75000"/>
          </a:schemeClr>
        </a:solidFill>
      </dgm:spPr>
      <dgm:t>
        <a:bodyPr/>
        <a:lstStyle/>
        <a:p>
          <a:pPr algn="ctr"/>
          <a:r>
            <a:rPr lang="lt-LT"/>
            <a:t>Vandens tiekimo išjungimas</a:t>
          </a:r>
        </a:p>
      </dgm:t>
    </dgm:pt>
    <dgm:pt modelId="{60D75BD7-7F6E-42E9-8414-6FFC57BF1D17}" type="parTrans" cxnId="{50A85EF4-BABC-4769-B851-9BAA90E06EB6}">
      <dgm:prSet/>
      <dgm:spPr/>
      <dgm:t>
        <a:bodyPr/>
        <a:lstStyle/>
        <a:p>
          <a:pPr algn="ctr"/>
          <a:endParaRPr lang="lt-LT"/>
        </a:p>
      </dgm:t>
    </dgm:pt>
    <dgm:pt modelId="{7DC4E2D4-9250-4C6F-B0D5-3FDBF9517BC2}" type="sibTrans" cxnId="{50A85EF4-BABC-4769-B851-9BAA90E06EB6}">
      <dgm:prSet/>
      <dgm:spPr/>
      <dgm:t>
        <a:bodyPr/>
        <a:lstStyle/>
        <a:p>
          <a:pPr algn="ctr"/>
          <a:endParaRPr lang="lt-LT"/>
        </a:p>
      </dgm:t>
    </dgm:pt>
    <dgm:pt modelId="{872E59E9-DBBF-4EFD-B604-55E96B5EA812}">
      <dgm:prSet phldrT="[Text]"/>
      <dgm:spPr>
        <a:solidFill>
          <a:schemeClr val="tx2">
            <a:lumMod val="75000"/>
          </a:schemeClr>
        </a:solidFill>
      </dgm:spPr>
      <dgm:t>
        <a:bodyPr/>
        <a:lstStyle/>
        <a:p>
          <a:pPr algn="ctr"/>
          <a:r>
            <a:rPr lang="lt-LT"/>
            <a:t>Pastatą valdančio asmens informavimas</a:t>
          </a:r>
        </a:p>
      </dgm:t>
    </dgm:pt>
    <dgm:pt modelId="{B1EC6314-6447-4AE3-90D4-696F08EF9A16}" type="parTrans" cxnId="{5D1C018F-0637-4920-8AC4-548EB98B95EA}">
      <dgm:prSet/>
      <dgm:spPr/>
      <dgm:t>
        <a:bodyPr/>
        <a:lstStyle/>
        <a:p>
          <a:pPr algn="ctr"/>
          <a:endParaRPr lang="lt-LT"/>
        </a:p>
      </dgm:t>
    </dgm:pt>
    <dgm:pt modelId="{2EAB5944-D09F-4148-99C0-56D5963347D9}" type="sibTrans" cxnId="{5D1C018F-0637-4920-8AC4-548EB98B95EA}">
      <dgm:prSet/>
      <dgm:spPr/>
      <dgm:t>
        <a:bodyPr/>
        <a:lstStyle/>
        <a:p>
          <a:pPr algn="ctr"/>
          <a:endParaRPr lang="lt-LT"/>
        </a:p>
      </dgm:t>
    </dgm:pt>
    <dgm:pt modelId="{C169FC4E-D029-48FE-9A76-CAAE22BBD06A}" type="pres">
      <dgm:prSet presAssocID="{ECEF2039-8DCC-4281-A1DD-3FCFF0B9D07B}" presName="Name0" presStyleCnt="0">
        <dgm:presLayoutVars>
          <dgm:dir/>
          <dgm:animLvl val="lvl"/>
          <dgm:resizeHandles val="exact"/>
        </dgm:presLayoutVars>
      </dgm:prSet>
      <dgm:spPr/>
    </dgm:pt>
    <dgm:pt modelId="{1E513F2C-9983-4B02-BA09-034318CFDBEA}" type="pres">
      <dgm:prSet presAssocID="{F5361D79-EDDE-46C8-8A75-697AB0A2ACD1}" presName="parTxOnly" presStyleLbl="node1" presStyleIdx="0" presStyleCnt="3" custLinFactNeighborX="2701" custLinFactNeighborY="-397">
        <dgm:presLayoutVars>
          <dgm:chMax val="0"/>
          <dgm:chPref val="0"/>
          <dgm:bulletEnabled val="1"/>
        </dgm:presLayoutVars>
      </dgm:prSet>
      <dgm:spPr/>
      <dgm:t>
        <a:bodyPr/>
        <a:lstStyle/>
        <a:p>
          <a:endParaRPr lang="lt-LT"/>
        </a:p>
      </dgm:t>
    </dgm:pt>
    <dgm:pt modelId="{68A545A6-F890-43E2-8190-8CDBFB5C9B66}" type="pres">
      <dgm:prSet presAssocID="{DBEED1C2-97E9-4D1D-A877-4C0EA486AE7E}" presName="parTxOnlySpace" presStyleCnt="0"/>
      <dgm:spPr/>
    </dgm:pt>
    <dgm:pt modelId="{841D10DA-3AA0-4648-9546-67B1551A42E2}" type="pres">
      <dgm:prSet presAssocID="{D7A23CF5-0548-4DB7-BE07-EFA9BCDE8B2A}" presName="parTxOnly" presStyleLbl="node1" presStyleIdx="1" presStyleCnt="3">
        <dgm:presLayoutVars>
          <dgm:chMax val="0"/>
          <dgm:chPref val="0"/>
          <dgm:bulletEnabled val="1"/>
        </dgm:presLayoutVars>
      </dgm:prSet>
      <dgm:spPr/>
      <dgm:t>
        <a:bodyPr/>
        <a:lstStyle/>
        <a:p>
          <a:endParaRPr lang="lt-LT"/>
        </a:p>
      </dgm:t>
    </dgm:pt>
    <dgm:pt modelId="{100BC0F5-3920-40DA-B5F8-7A1CBBB7BAF2}" type="pres">
      <dgm:prSet presAssocID="{7DC4E2D4-9250-4C6F-B0D5-3FDBF9517BC2}" presName="parTxOnlySpace" presStyleCnt="0"/>
      <dgm:spPr/>
    </dgm:pt>
    <dgm:pt modelId="{B2744652-B585-40C0-A7C2-24C7BF9A8293}" type="pres">
      <dgm:prSet presAssocID="{872E59E9-DBBF-4EFD-B604-55E96B5EA812}" presName="parTxOnly" presStyleLbl="node1" presStyleIdx="2" presStyleCnt="3">
        <dgm:presLayoutVars>
          <dgm:chMax val="0"/>
          <dgm:chPref val="0"/>
          <dgm:bulletEnabled val="1"/>
        </dgm:presLayoutVars>
      </dgm:prSet>
      <dgm:spPr/>
      <dgm:t>
        <a:bodyPr/>
        <a:lstStyle/>
        <a:p>
          <a:endParaRPr lang="lt-LT"/>
        </a:p>
      </dgm:t>
    </dgm:pt>
  </dgm:ptLst>
  <dgm:cxnLst>
    <dgm:cxn modelId="{5D1C018F-0637-4920-8AC4-548EB98B95EA}" srcId="{ECEF2039-8DCC-4281-A1DD-3FCFF0B9D07B}" destId="{872E59E9-DBBF-4EFD-B604-55E96B5EA812}" srcOrd="2" destOrd="0" parTransId="{B1EC6314-6447-4AE3-90D4-696F08EF9A16}" sibTransId="{2EAB5944-D09F-4148-99C0-56D5963347D9}"/>
    <dgm:cxn modelId="{50A85EF4-BABC-4769-B851-9BAA90E06EB6}" srcId="{ECEF2039-8DCC-4281-A1DD-3FCFF0B9D07B}" destId="{D7A23CF5-0548-4DB7-BE07-EFA9BCDE8B2A}" srcOrd="1" destOrd="0" parTransId="{60D75BD7-7F6E-42E9-8414-6FFC57BF1D17}" sibTransId="{7DC4E2D4-9250-4C6F-B0D5-3FDBF9517BC2}"/>
    <dgm:cxn modelId="{30528AD7-2F16-4F5C-A1B1-837809D99C63}" type="presOf" srcId="{F5361D79-EDDE-46C8-8A75-697AB0A2ACD1}" destId="{1E513F2C-9983-4B02-BA09-034318CFDBEA}" srcOrd="0" destOrd="0" presId="urn:microsoft.com/office/officeart/2005/8/layout/chevron1"/>
    <dgm:cxn modelId="{81E1385E-0462-4D60-8DB3-79FD816D39E2}" type="presOf" srcId="{ECEF2039-8DCC-4281-A1DD-3FCFF0B9D07B}" destId="{C169FC4E-D029-48FE-9A76-CAAE22BBD06A}" srcOrd="0" destOrd="0" presId="urn:microsoft.com/office/officeart/2005/8/layout/chevron1"/>
    <dgm:cxn modelId="{FE690F47-3B55-41C7-9DE0-F8E5FA9B79ED}" type="presOf" srcId="{872E59E9-DBBF-4EFD-B604-55E96B5EA812}" destId="{B2744652-B585-40C0-A7C2-24C7BF9A8293}" srcOrd="0" destOrd="0" presId="urn:microsoft.com/office/officeart/2005/8/layout/chevron1"/>
    <dgm:cxn modelId="{1A8BE8CA-3076-4C4F-A5D8-7B2B437F6675}" type="presOf" srcId="{D7A23CF5-0548-4DB7-BE07-EFA9BCDE8B2A}" destId="{841D10DA-3AA0-4648-9546-67B1551A42E2}" srcOrd="0" destOrd="0" presId="urn:microsoft.com/office/officeart/2005/8/layout/chevron1"/>
    <dgm:cxn modelId="{9EF2EF0E-F3A2-4B21-84A8-A3D2E67EE6E1}" srcId="{ECEF2039-8DCC-4281-A1DD-3FCFF0B9D07B}" destId="{F5361D79-EDDE-46C8-8A75-697AB0A2ACD1}" srcOrd="0" destOrd="0" parTransId="{A2962255-6A30-4A6D-AA04-8BE9136E0B7B}" sibTransId="{DBEED1C2-97E9-4D1D-A877-4C0EA486AE7E}"/>
    <dgm:cxn modelId="{9C48C05E-6D8A-41D2-AC89-E38EF0541EF5}" type="presParOf" srcId="{C169FC4E-D029-48FE-9A76-CAAE22BBD06A}" destId="{1E513F2C-9983-4B02-BA09-034318CFDBEA}" srcOrd="0" destOrd="0" presId="urn:microsoft.com/office/officeart/2005/8/layout/chevron1"/>
    <dgm:cxn modelId="{C26ECB8D-C02D-42CB-AB42-C45771C92357}" type="presParOf" srcId="{C169FC4E-D029-48FE-9A76-CAAE22BBD06A}" destId="{68A545A6-F890-43E2-8190-8CDBFB5C9B66}" srcOrd="1" destOrd="0" presId="urn:microsoft.com/office/officeart/2005/8/layout/chevron1"/>
    <dgm:cxn modelId="{41B7E09C-252B-4261-8727-29730F0575BD}" type="presParOf" srcId="{C169FC4E-D029-48FE-9A76-CAAE22BBD06A}" destId="{841D10DA-3AA0-4648-9546-67B1551A42E2}" srcOrd="2" destOrd="0" presId="urn:microsoft.com/office/officeart/2005/8/layout/chevron1"/>
    <dgm:cxn modelId="{27782269-A5F7-4863-A8A2-94653376207D}" type="presParOf" srcId="{C169FC4E-D029-48FE-9A76-CAAE22BBD06A}" destId="{100BC0F5-3920-40DA-B5F8-7A1CBBB7BAF2}" srcOrd="3" destOrd="0" presId="urn:microsoft.com/office/officeart/2005/8/layout/chevron1"/>
    <dgm:cxn modelId="{9BF6B000-3B34-471B-8E81-6C0EA4FE2122}" type="presParOf" srcId="{C169FC4E-D029-48FE-9A76-CAAE22BBD06A}" destId="{B2744652-B585-40C0-A7C2-24C7BF9A829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62D629-39E7-4612-AF66-396A05407A46}" type="doc">
      <dgm:prSet loTypeId="urn:microsoft.com/office/officeart/2005/8/layout/process2" loCatId="process" qsTypeId="urn:microsoft.com/office/officeart/2005/8/quickstyle/simple1" qsCatId="simple" csTypeId="urn:microsoft.com/office/officeart/2005/8/colors/accent0_3" csCatId="mainScheme" phldr="1"/>
      <dgm:spPr/>
    </dgm:pt>
    <dgm:pt modelId="{7275B111-6C3F-4E21-B62B-D4738C1AA4FD}">
      <dgm:prSet phldrT="[Text]" custT="1"/>
      <dgm:spPr/>
      <dgm:t>
        <a:bodyPr/>
        <a:lstStyle/>
        <a:p>
          <a:r>
            <a:rPr lang="lt-LT" sz="1400" dirty="0" smtClean="0"/>
            <a:t>Pirmasis apsaugos režimas:</a:t>
          </a:r>
        </a:p>
        <a:p>
          <a:r>
            <a:rPr lang="lt-LT" sz="1400" dirty="0" smtClean="0"/>
            <a:t>TERITORIJOS APSAUGA</a:t>
          </a:r>
          <a:endParaRPr lang="lt-LT" sz="1400" dirty="0"/>
        </a:p>
      </dgm:t>
    </dgm:pt>
    <dgm:pt modelId="{D2B58975-F4D1-4DDC-B205-FD3D9E0A82A8}" type="parTrans" cxnId="{E3E15FB4-4E27-48D6-A66A-B44ACF9B6D46}">
      <dgm:prSet/>
      <dgm:spPr/>
      <dgm:t>
        <a:bodyPr/>
        <a:lstStyle/>
        <a:p>
          <a:endParaRPr lang="lt-LT" sz="1400"/>
        </a:p>
      </dgm:t>
    </dgm:pt>
    <dgm:pt modelId="{0F949310-2246-42F9-A650-99ACBFA11B33}" type="sibTrans" cxnId="{E3E15FB4-4E27-48D6-A66A-B44ACF9B6D46}">
      <dgm:prSet custT="1"/>
      <dgm:spPr/>
      <dgm:t>
        <a:bodyPr/>
        <a:lstStyle/>
        <a:p>
          <a:endParaRPr lang="lt-LT" sz="1400"/>
        </a:p>
      </dgm:t>
    </dgm:pt>
    <dgm:pt modelId="{651FCADB-C8CB-40A1-8E5B-881EF387DD7C}">
      <dgm:prSet phldrT="[Text]" custT="1"/>
      <dgm:spPr/>
      <dgm:t>
        <a:bodyPr/>
        <a:lstStyle/>
        <a:p>
          <a:r>
            <a:rPr lang="lt-LT" sz="1400" dirty="0" smtClean="0"/>
            <a:t>Antrasis apsaugos režimas:</a:t>
          </a:r>
        </a:p>
        <a:p>
          <a:r>
            <a:rPr lang="lt-LT" sz="1400" dirty="0" smtClean="0"/>
            <a:t>PASTATO PATALPŲ APSAUGA</a:t>
          </a:r>
          <a:endParaRPr lang="lt-LT" sz="1400" dirty="0"/>
        </a:p>
      </dgm:t>
    </dgm:pt>
    <dgm:pt modelId="{907EAB26-7007-499F-AB30-5AA4E79773E9}" type="parTrans" cxnId="{C7106270-2E8F-480B-891D-E26DD196C5FC}">
      <dgm:prSet/>
      <dgm:spPr/>
      <dgm:t>
        <a:bodyPr/>
        <a:lstStyle/>
        <a:p>
          <a:endParaRPr lang="lt-LT" sz="1400"/>
        </a:p>
      </dgm:t>
    </dgm:pt>
    <dgm:pt modelId="{F3BCA246-7106-4D73-8B49-3397EE0AA29C}" type="sibTrans" cxnId="{C7106270-2E8F-480B-891D-E26DD196C5FC}">
      <dgm:prSet custT="1"/>
      <dgm:spPr/>
      <dgm:t>
        <a:bodyPr/>
        <a:lstStyle/>
        <a:p>
          <a:endParaRPr lang="lt-LT" sz="1400"/>
        </a:p>
      </dgm:t>
    </dgm:pt>
    <dgm:pt modelId="{D39F79D0-ABDE-44C9-8451-9DAF1E7E0ED0}">
      <dgm:prSet phldrT="[Text]" custT="1"/>
      <dgm:spPr/>
      <dgm:t>
        <a:bodyPr/>
        <a:lstStyle/>
        <a:p>
          <a:r>
            <a:rPr lang="lt-LT" sz="1400" dirty="0" smtClean="0"/>
            <a:t>Trečiasis apsaugos režimas: KONKREČIŲ OBJEKTŲ APSAUGA</a:t>
          </a:r>
        </a:p>
      </dgm:t>
    </dgm:pt>
    <dgm:pt modelId="{9B30C09D-F4A5-4332-8057-06D3C7AEBB90}" type="parTrans" cxnId="{522AAF92-6908-4809-95D0-C9CAAD160596}">
      <dgm:prSet/>
      <dgm:spPr/>
      <dgm:t>
        <a:bodyPr/>
        <a:lstStyle/>
        <a:p>
          <a:endParaRPr lang="lt-LT" sz="1400"/>
        </a:p>
      </dgm:t>
    </dgm:pt>
    <dgm:pt modelId="{428116C0-5CB4-4E61-B961-F971EFA52BE0}" type="sibTrans" cxnId="{522AAF92-6908-4809-95D0-C9CAAD160596}">
      <dgm:prSet/>
      <dgm:spPr/>
      <dgm:t>
        <a:bodyPr/>
        <a:lstStyle/>
        <a:p>
          <a:endParaRPr lang="lt-LT" sz="1400"/>
        </a:p>
      </dgm:t>
    </dgm:pt>
    <dgm:pt modelId="{D8B11811-AC5E-4426-8D10-9F566141611C}" type="pres">
      <dgm:prSet presAssocID="{EE62D629-39E7-4612-AF66-396A05407A46}" presName="linearFlow" presStyleCnt="0">
        <dgm:presLayoutVars>
          <dgm:resizeHandles val="exact"/>
        </dgm:presLayoutVars>
      </dgm:prSet>
      <dgm:spPr/>
    </dgm:pt>
    <dgm:pt modelId="{7250C2FE-35AF-4A22-AA6A-0CA1CA5E7D23}" type="pres">
      <dgm:prSet presAssocID="{7275B111-6C3F-4E21-B62B-D4738C1AA4FD}" presName="node" presStyleLbl="node1" presStyleIdx="0" presStyleCnt="3">
        <dgm:presLayoutVars>
          <dgm:bulletEnabled val="1"/>
        </dgm:presLayoutVars>
      </dgm:prSet>
      <dgm:spPr/>
      <dgm:t>
        <a:bodyPr/>
        <a:lstStyle/>
        <a:p>
          <a:endParaRPr lang="lt-LT"/>
        </a:p>
      </dgm:t>
    </dgm:pt>
    <dgm:pt modelId="{C08C7ACE-4E4A-4B18-A2D3-5261E0EB2DFB}" type="pres">
      <dgm:prSet presAssocID="{0F949310-2246-42F9-A650-99ACBFA11B33}" presName="sibTrans" presStyleLbl="sibTrans2D1" presStyleIdx="0" presStyleCnt="2"/>
      <dgm:spPr/>
      <dgm:t>
        <a:bodyPr/>
        <a:lstStyle/>
        <a:p>
          <a:endParaRPr lang="lt-LT"/>
        </a:p>
      </dgm:t>
    </dgm:pt>
    <dgm:pt modelId="{34381888-B7A8-48BA-923F-E607CBD254E3}" type="pres">
      <dgm:prSet presAssocID="{0F949310-2246-42F9-A650-99ACBFA11B33}" presName="connectorText" presStyleLbl="sibTrans2D1" presStyleIdx="0" presStyleCnt="2"/>
      <dgm:spPr/>
      <dgm:t>
        <a:bodyPr/>
        <a:lstStyle/>
        <a:p>
          <a:endParaRPr lang="lt-LT"/>
        </a:p>
      </dgm:t>
    </dgm:pt>
    <dgm:pt modelId="{707AABA3-9E8E-4E36-AF36-FED279A4F789}" type="pres">
      <dgm:prSet presAssocID="{651FCADB-C8CB-40A1-8E5B-881EF387DD7C}" presName="node" presStyleLbl="node1" presStyleIdx="1" presStyleCnt="3">
        <dgm:presLayoutVars>
          <dgm:bulletEnabled val="1"/>
        </dgm:presLayoutVars>
      </dgm:prSet>
      <dgm:spPr/>
      <dgm:t>
        <a:bodyPr/>
        <a:lstStyle/>
        <a:p>
          <a:endParaRPr lang="lt-LT"/>
        </a:p>
      </dgm:t>
    </dgm:pt>
    <dgm:pt modelId="{D2DE1380-8B83-4EFD-B2EA-ABBE0F86AEEB}" type="pres">
      <dgm:prSet presAssocID="{F3BCA246-7106-4D73-8B49-3397EE0AA29C}" presName="sibTrans" presStyleLbl="sibTrans2D1" presStyleIdx="1" presStyleCnt="2"/>
      <dgm:spPr/>
      <dgm:t>
        <a:bodyPr/>
        <a:lstStyle/>
        <a:p>
          <a:endParaRPr lang="lt-LT"/>
        </a:p>
      </dgm:t>
    </dgm:pt>
    <dgm:pt modelId="{25F4841C-CEFE-4020-8296-731C5939A432}" type="pres">
      <dgm:prSet presAssocID="{F3BCA246-7106-4D73-8B49-3397EE0AA29C}" presName="connectorText" presStyleLbl="sibTrans2D1" presStyleIdx="1" presStyleCnt="2"/>
      <dgm:spPr/>
      <dgm:t>
        <a:bodyPr/>
        <a:lstStyle/>
        <a:p>
          <a:endParaRPr lang="lt-LT"/>
        </a:p>
      </dgm:t>
    </dgm:pt>
    <dgm:pt modelId="{CB4B0D77-B2E0-449C-A660-939B8F68E1D0}" type="pres">
      <dgm:prSet presAssocID="{D39F79D0-ABDE-44C9-8451-9DAF1E7E0ED0}" presName="node" presStyleLbl="node1" presStyleIdx="2" presStyleCnt="3">
        <dgm:presLayoutVars>
          <dgm:bulletEnabled val="1"/>
        </dgm:presLayoutVars>
      </dgm:prSet>
      <dgm:spPr/>
      <dgm:t>
        <a:bodyPr/>
        <a:lstStyle/>
        <a:p>
          <a:endParaRPr lang="lt-LT"/>
        </a:p>
      </dgm:t>
    </dgm:pt>
  </dgm:ptLst>
  <dgm:cxnLst>
    <dgm:cxn modelId="{C7106270-2E8F-480B-891D-E26DD196C5FC}" srcId="{EE62D629-39E7-4612-AF66-396A05407A46}" destId="{651FCADB-C8CB-40A1-8E5B-881EF387DD7C}" srcOrd="1" destOrd="0" parTransId="{907EAB26-7007-499F-AB30-5AA4E79773E9}" sibTransId="{F3BCA246-7106-4D73-8B49-3397EE0AA29C}"/>
    <dgm:cxn modelId="{2E5D685E-5843-4B21-BB8C-41E2C536A405}" type="presOf" srcId="{651FCADB-C8CB-40A1-8E5B-881EF387DD7C}" destId="{707AABA3-9E8E-4E36-AF36-FED279A4F789}" srcOrd="0" destOrd="0" presId="urn:microsoft.com/office/officeart/2005/8/layout/process2"/>
    <dgm:cxn modelId="{58E21115-592E-46FE-B09F-7D27B2A868AD}" type="presOf" srcId="{EE62D629-39E7-4612-AF66-396A05407A46}" destId="{D8B11811-AC5E-4426-8D10-9F566141611C}" srcOrd="0" destOrd="0" presId="urn:microsoft.com/office/officeart/2005/8/layout/process2"/>
    <dgm:cxn modelId="{BC067052-7FFA-4EA9-9F08-35360ADC2CAE}" type="presOf" srcId="{7275B111-6C3F-4E21-B62B-D4738C1AA4FD}" destId="{7250C2FE-35AF-4A22-AA6A-0CA1CA5E7D23}" srcOrd="0" destOrd="0" presId="urn:microsoft.com/office/officeart/2005/8/layout/process2"/>
    <dgm:cxn modelId="{E3E15FB4-4E27-48D6-A66A-B44ACF9B6D46}" srcId="{EE62D629-39E7-4612-AF66-396A05407A46}" destId="{7275B111-6C3F-4E21-B62B-D4738C1AA4FD}" srcOrd="0" destOrd="0" parTransId="{D2B58975-F4D1-4DDC-B205-FD3D9E0A82A8}" sibTransId="{0F949310-2246-42F9-A650-99ACBFA11B33}"/>
    <dgm:cxn modelId="{522AAF92-6908-4809-95D0-C9CAAD160596}" srcId="{EE62D629-39E7-4612-AF66-396A05407A46}" destId="{D39F79D0-ABDE-44C9-8451-9DAF1E7E0ED0}" srcOrd="2" destOrd="0" parTransId="{9B30C09D-F4A5-4332-8057-06D3C7AEBB90}" sibTransId="{428116C0-5CB4-4E61-B961-F971EFA52BE0}"/>
    <dgm:cxn modelId="{B67287ED-9358-4A55-87F5-2D45481F5C51}" type="presOf" srcId="{0F949310-2246-42F9-A650-99ACBFA11B33}" destId="{34381888-B7A8-48BA-923F-E607CBD254E3}" srcOrd="1" destOrd="0" presId="urn:microsoft.com/office/officeart/2005/8/layout/process2"/>
    <dgm:cxn modelId="{9A8D8B1B-1CAC-40F8-B6F8-D66C1F52B12F}" type="presOf" srcId="{D39F79D0-ABDE-44C9-8451-9DAF1E7E0ED0}" destId="{CB4B0D77-B2E0-449C-A660-939B8F68E1D0}" srcOrd="0" destOrd="0" presId="urn:microsoft.com/office/officeart/2005/8/layout/process2"/>
    <dgm:cxn modelId="{799AEC7C-9553-4BEF-8337-9F0EEA653897}" type="presOf" srcId="{F3BCA246-7106-4D73-8B49-3397EE0AA29C}" destId="{25F4841C-CEFE-4020-8296-731C5939A432}" srcOrd="1" destOrd="0" presId="urn:microsoft.com/office/officeart/2005/8/layout/process2"/>
    <dgm:cxn modelId="{5BAF7A0B-8A37-4C51-80B7-05978681D93A}" type="presOf" srcId="{F3BCA246-7106-4D73-8B49-3397EE0AA29C}" destId="{D2DE1380-8B83-4EFD-B2EA-ABBE0F86AEEB}" srcOrd="0" destOrd="0" presId="urn:microsoft.com/office/officeart/2005/8/layout/process2"/>
    <dgm:cxn modelId="{93E499F4-25B6-4450-9F3E-3F42AA96A954}" type="presOf" srcId="{0F949310-2246-42F9-A650-99ACBFA11B33}" destId="{C08C7ACE-4E4A-4B18-A2D3-5261E0EB2DFB}" srcOrd="0" destOrd="0" presId="urn:microsoft.com/office/officeart/2005/8/layout/process2"/>
    <dgm:cxn modelId="{F4FAE298-A776-48A4-AB26-B4FDE1EE4CAF}" type="presParOf" srcId="{D8B11811-AC5E-4426-8D10-9F566141611C}" destId="{7250C2FE-35AF-4A22-AA6A-0CA1CA5E7D23}" srcOrd="0" destOrd="0" presId="urn:microsoft.com/office/officeart/2005/8/layout/process2"/>
    <dgm:cxn modelId="{CEF4B05A-57BB-4610-9A94-701B3593DE6F}" type="presParOf" srcId="{D8B11811-AC5E-4426-8D10-9F566141611C}" destId="{C08C7ACE-4E4A-4B18-A2D3-5261E0EB2DFB}" srcOrd="1" destOrd="0" presId="urn:microsoft.com/office/officeart/2005/8/layout/process2"/>
    <dgm:cxn modelId="{CFD365D1-6DEC-44C3-99A7-F789E26A7E2F}" type="presParOf" srcId="{C08C7ACE-4E4A-4B18-A2D3-5261E0EB2DFB}" destId="{34381888-B7A8-48BA-923F-E607CBD254E3}" srcOrd="0" destOrd="0" presId="urn:microsoft.com/office/officeart/2005/8/layout/process2"/>
    <dgm:cxn modelId="{52CB6627-89B0-48DA-B2B1-9E18C5F2046D}" type="presParOf" srcId="{D8B11811-AC5E-4426-8D10-9F566141611C}" destId="{707AABA3-9E8E-4E36-AF36-FED279A4F789}" srcOrd="2" destOrd="0" presId="urn:microsoft.com/office/officeart/2005/8/layout/process2"/>
    <dgm:cxn modelId="{297B4AAC-ED0C-4A9E-B7D6-604EA4F7A9A9}" type="presParOf" srcId="{D8B11811-AC5E-4426-8D10-9F566141611C}" destId="{D2DE1380-8B83-4EFD-B2EA-ABBE0F86AEEB}" srcOrd="3" destOrd="0" presId="urn:microsoft.com/office/officeart/2005/8/layout/process2"/>
    <dgm:cxn modelId="{ABFC002E-54CA-44F4-B858-62460422C840}" type="presParOf" srcId="{D2DE1380-8B83-4EFD-B2EA-ABBE0F86AEEB}" destId="{25F4841C-CEFE-4020-8296-731C5939A432}" srcOrd="0" destOrd="0" presId="urn:microsoft.com/office/officeart/2005/8/layout/process2"/>
    <dgm:cxn modelId="{447BDF27-6725-4031-87D4-E2FDEB9AA996}" type="presParOf" srcId="{D8B11811-AC5E-4426-8D10-9F566141611C}" destId="{CB4B0D77-B2E0-449C-A660-939B8F68E1D0}"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13F2C-9983-4B02-BA09-034318CFDBEA}">
      <dsp:nvSpPr>
        <dsp:cNvPr id="0" name=""/>
        <dsp:cNvSpPr/>
      </dsp:nvSpPr>
      <dsp:spPr>
        <a:xfrm>
          <a:off x="7422" y="532996"/>
          <a:ext cx="2107570" cy="843028"/>
        </a:xfrm>
        <a:prstGeom prst="chevron">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lt-LT" sz="1400" kern="1200"/>
            <a:t>Vandens nuotėkio aptikimas</a:t>
          </a:r>
        </a:p>
      </dsp:txBody>
      <dsp:txXfrm>
        <a:off x="428936" y="532996"/>
        <a:ext cx="1264542" cy="843028"/>
      </dsp:txXfrm>
    </dsp:sp>
    <dsp:sp modelId="{841D10DA-3AA0-4648-9546-67B1551A42E2}">
      <dsp:nvSpPr>
        <dsp:cNvPr id="0" name=""/>
        <dsp:cNvSpPr/>
      </dsp:nvSpPr>
      <dsp:spPr>
        <a:xfrm>
          <a:off x="1898542" y="536342"/>
          <a:ext cx="2107570" cy="843028"/>
        </a:xfrm>
        <a:prstGeom prst="chevron">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lt-LT" sz="1400" kern="1200"/>
            <a:t>Vandens tiekimo išjungimas</a:t>
          </a:r>
        </a:p>
      </dsp:txBody>
      <dsp:txXfrm>
        <a:off x="2320056" y="536342"/>
        <a:ext cx="1264542" cy="843028"/>
      </dsp:txXfrm>
    </dsp:sp>
    <dsp:sp modelId="{B2744652-B585-40C0-A7C2-24C7BF9A8293}">
      <dsp:nvSpPr>
        <dsp:cNvPr id="0" name=""/>
        <dsp:cNvSpPr/>
      </dsp:nvSpPr>
      <dsp:spPr>
        <a:xfrm>
          <a:off x="3795356" y="536342"/>
          <a:ext cx="2107570" cy="843028"/>
        </a:xfrm>
        <a:prstGeom prst="chevron">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lt-LT" sz="1400" kern="1200"/>
            <a:t>Pastatą valdančio asmens informavimas</a:t>
          </a:r>
        </a:p>
      </dsp:txBody>
      <dsp:txXfrm>
        <a:off x="4216870" y="536342"/>
        <a:ext cx="1264542" cy="843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0C2FE-35AF-4A22-AA6A-0CA1CA5E7D23}">
      <dsp:nvSpPr>
        <dsp:cNvPr id="0" name=""/>
        <dsp:cNvSpPr/>
      </dsp:nvSpPr>
      <dsp:spPr>
        <a:xfrm>
          <a:off x="937045" y="0"/>
          <a:ext cx="2114039" cy="99010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t-LT" sz="1400" kern="1200" dirty="0" smtClean="0"/>
            <a:t>Pirmasis apsaugos režimas:</a:t>
          </a:r>
        </a:p>
        <a:p>
          <a:pPr lvl="0" algn="ctr" defTabSz="622300">
            <a:lnSpc>
              <a:spcPct val="90000"/>
            </a:lnSpc>
            <a:spcBef>
              <a:spcPct val="0"/>
            </a:spcBef>
            <a:spcAft>
              <a:spcPct val="35000"/>
            </a:spcAft>
          </a:pPr>
          <a:r>
            <a:rPr lang="lt-LT" sz="1400" kern="1200" dirty="0" smtClean="0"/>
            <a:t>TERITORIJOS APSAUGA</a:t>
          </a:r>
          <a:endParaRPr lang="lt-LT" sz="1400" kern="1200" dirty="0"/>
        </a:p>
      </dsp:txBody>
      <dsp:txXfrm>
        <a:off x="966044" y="28999"/>
        <a:ext cx="2056041" cy="932111"/>
      </dsp:txXfrm>
    </dsp:sp>
    <dsp:sp modelId="{C08C7ACE-4E4A-4B18-A2D3-5261E0EB2DFB}">
      <dsp:nvSpPr>
        <dsp:cNvPr id="0" name=""/>
        <dsp:cNvSpPr/>
      </dsp:nvSpPr>
      <dsp:spPr>
        <a:xfrm rot="5400000">
          <a:off x="1808419" y="1014862"/>
          <a:ext cx="371291" cy="44554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lt-LT" sz="1400" kern="1200"/>
        </a:p>
      </dsp:txBody>
      <dsp:txXfrm rot="-5400000">
        <a:off x="1860401" y="1051991"/>
        <a:ext cx="267329" cy="259904"/>
      </dsp:txXfrm>
    </dsp:sp>
    <dsp:sp modelId="{707AABA3-9E8E-4E36-AF36-FED279A4F789}">
      <dsp:nvSpPr>
        <dsp:cNvPr id="0" name=""/>
        <dsp:cNvSpPr/>
      </dsp:nvSpPr>
      <dsp:spPr>
        <a:xfrm>
          <a:off x="937045" y="1485165"/>
          <a:ext cx="2114039" cy="99010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t-LT" sz="1400" kern="1200" dirty="0" smtClean="0"/>
            <a:t>Antrasis apsaugos režimas:</a:t>
          </a:r>
        </a:p>
        <a:p>
          <a:pPr lvl="0" algn="ctr" defTabSz="622300">
            <a:lnSpc>
              <a:spcPct val="90000"/>
            </a:lnSpc>
            <a:spcBef>
              <a:spcPct val="0"/>
            </a:spcBef>
            <a:spcAft>
              <a:spcPct val="35000"/>
            </a:spcAft>
          </a:pPr>
          <a:r>
            <a:rPr lang="lt-LT" sz="1400" kern="1200" dirty="0" smtClean="0"/>
            <a:t>PASTATO PATALPŲ APSAUGA</a:t>
          </a:r>
          <a:endParaRPr lang="lt-LT" sz="1400" kern="1200" dirty="0"/>
        </a:p>
      </dsp:txBody>
      <dsp:txXfrm>
        <a:off x="966044" y="1514164"/>
        <a:ext cx="2056041" cy="932111"/>
      </dsp:txXfrm>
    </dsp:sp>
    <dsp:sp modelId="{D2DE1380-8B83-4EFD-B2EA-ABBE0F86AEEB}">
      <dsp:nvSpPr>
        <dsp:cNvPr id="0" name=""/>
        <dsp:cNvSpPr/>
      </dsp:nvSpPr>
      <dsp:spPr>
        <a:xfrm rot="5400000">
          <a:off x="1808419" y="2500027"/>
          <a:ext cx="371291" cy="44554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lt-LT" sz="1400" kern="1200"/>
        </a:p>
      </dsp:txBody>
      <dsp:txXfrm rot="-5400000">
        <a:off x="1860401" y="2537156"/>
        <a:ext cx="267329" cy="259904"/>
      </dsp:txXfrm>
    </dsp:sp>
    <dsp:sp modelId="{CB4B0D77-B2E0-449C-A660-939B8F68E1D0}">
      <dsp:nvSpPr>
        <dsp:cNvPr id="0" name=""/>
        <dsp:cNvSpPr/>
      </dsp:nvSpPr>
      <dsp:spPr>
        <a:xfrm>
          <a:off x="937045" y="2970329"/>
          <a:ext cx="2114039" cy="99010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t-LT" sz="1400" kern="1200" dirty="0" smtClean="0"/>
            <a:t>Trečiasis apsaugos režimas: KONKREČIŲ OBJEKTŲ APSAUGA</a:t>
          </a:r>
        </a:p>
      </dsp:txBody>
      <dsp:txXfrm>
        <a:off x="966044" y="2999328"/>
        <a:ext cx="2056041" cy="9321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DA551C-4343-4E38-84DD-B45C880DC57C}" type="datetimeFigureOut">
              <a:rPr lang="lt-LT" smtClean="0"/>
              <a:t>2016.01.14</a:t>
            </a:fld>
            <a:endParaRPr lang="lt-LT"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t-LT"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AE0960-4F63-4310-9832-C5CB87EA89DC}" type="slidenum">
              <a:rPr lang="lt-LT" smtClean="0"/>
              <a:t>‹#›</a:t>
            </a:fld>
            <a:endParaRPr lang="lt-LT" dirty="0"/>
          </a:p>
        </p:txBody>
      </p:sp>
    </p:spTree>
    <p:extLst>
      <p:ext uri="{BB962C8B-B14F-4D97-AF65-F5344CB8AC3E}">
        <p14:creationId xmlns:p14="http://schemas.microsoft.com/office/powerpoint/2010/main" val="2334272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99AE0960-4F63-4310-9832-C5CB87EA89DC}" type="slidenum">
              <a:rPr lang="lt-LT" smtClean="0"/>
              <a:t>9</a:t>
            </a:fld>
            <a:endParaRPr lang="lt-LT" dirty="0"/>
          </a:p>
        </p:txBody>
      </p:sp>
    </p:spTree>
    <p:extLst>
      <p:ext uri="{BB962C8B-B14F-4D97-AF65-F5344CB8AC3E}">
        <p14:creationId xmlns:p14="http://schemas.microsoft.com/office/powerpoint/2010/main" val="295782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t-LT" altLang="lt-LT"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B0BC8B44-C94E-4834-BC67-F740852E377E}" type="slidenum">
              <a:rPr lang="lt-LT" altLang="lt-LT">
                <a:solidFill>
                  <a:srgbClr val="000000"/>
                </a:solidFill>
              </a:rPr>
              <a:pPr/>
              <a:t>34</a:t>
            </a:fld>
            <a:endParaRPr lang="lt-LT" altLang="lt-LT">
              <a:solidFill>
                <a:srgbClr val="000000"/>
              </a:solidFill>
            </a:endParaRPr>
          </a:p>
        </p:txBody>
      </p:sp>
    </p:spTree>
    <p:extLst>
      <p:ext uri="{BB962C8B-B14F-4D97-AF65-F5344CB8AC3E}">
        <p14:creationId xmlns:p14="http://schemas.microsoft.com/office/powerpoint/2010/main" val="34541941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oleObject" Target="../embeddings/oleObject2.bin"/><Relationship Id="rId2" Type="http://schemas.openxmlformats.org/officeDocument/2006/relationships/tags" Target="../tags/tag3.xml"/><Relationship Id="rId16" Type="http://schemas.openxmlformats.org/officeDocument/2006/relationships/image" Target="../media/image2.emf"/><Relationship Id="rId1" Type="http://schemas.openxmlformats.org/officeDocument/2006/relationships/vmlDrawing" Target="../drawings/vmlDrawing1.v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oleObject" Target="../embeddings/oleObject1.bin"/><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1.xml"/><Relationship Id="rId5" Type="http://schemas.openxmlformats.org/officeDocument/2006/relationships/tags" Target="../tags/tag25.xml"/><Relationship Id="rId4" Type="http://schemas.openxmlformats.org/officeDocument/2006/relationships/tags" Target="../tags/tag24.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1.xml"/><Relationship Id="rId5" Type="http://schemas.openxmlformats.org/officeDocument/2006/relationships/tags" Target="../tags/tag35.xml"/><Relationship Id="rId4" Type="http://schemas.openxmlformats.org/officeDocument/2006/relationships/tags" Target="../tags/tag34.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1.xml"/><Relationship Id="rId5" Type="http://schemas.openxmlformats.org/officeDocument/2006/relationships/tags" Target="../tags/tag40.xml"/><Relationship Id="rId4" Type="http://schemas.openxmlformats.org/officeDocument/2006/relationships/tags" Target="../tags/tag39.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1.xml"/><Relationship Id="rId5" Type="http://schemas.openxmlformats.org/officeDocument/2006/relationships/tags" Target="../tags/tag45.xml"/><Relationship Id="rId4" Type="http://schemas.openxmlformats.org/officeDocument/2006/relationships/tags" Target="../tags/tag44.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Master" Target="../slideMasters/slideMaster1.xml"/><Relationship Id="rId5" Type="http://schemas.openxmlformats.org/officeDocument/2006/relationships/tags" Target="../tags/tag50.xml"/><Relationship Id="rId4" Type="http://schemas.openxmlformats.org/officeDocument/2006/relationships/tags" Target="../tags/tag4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1.xml"/><Relationship Id="rId5" Type="http://schemas.openxmlformats.org/officeDocument/2006/relationships/tags" Target="../tags/tag55.xml"/><Relationship Id="rId4" Type="http://schemas.openxmlformats.org/officeDocument/2006/relationships/tags" Target="../tags/tag5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Master" Target="../slideMasters/slideMaster1.xml"/><Relationship Id="rId5" Type="http://schemas.openxmlformats.org/officeDocument/2006/relationships/tags" Target="../tags/tag70.xml"/><Relationship Id="rId4" Type="http://schemas.openxmlformats.org/officeDocument/2006/relationships/tags" Target="../tags/tag6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Master" Target="../slideMasters/slideMaster1.xml"/><Relationship Id="rId5" Type="http://schemas.openxmlformats.org/officeDocument/2006/relationships/tags" Target="../tags/tag75.xml"/><Relationship Id="rId4" Type="http://schemas.openxmlformats.org/officeDocument/2006/relationships/tags" Target="../tags/tag74.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Master" Target="../slideMasters/slideMaster1.xml"/><Relationship Id="rId5" Type="http://schemas.openxmlformats.org/officeDocument/2006/relationships/tags" Target="../tags/tag80.xml"/><Relationship Id="rId4" Type="http://schemas.openxmlformats.org/officeDocument/2006/relationships/tags" Target="../tags/tag79.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slideMaster" Target="../slideMasters/slideMaster1.xml"/><Relationship Id="rId5" Type="http://schemas.openxmlformats.org/officeDocument/2006/relationships/tags" Target="../tags/tag85.xml"/><Relationship Id="rId4" Type="http://schemas.openxmlformats.org/officeDocument/2006/relationships/tags" Target="../tags/tag84.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slideMaster" Target="../slideMasters/slideMaster1.xml"/><Relationship Id="rId5" Type="http://schemas.openxmlformats.org/officeDocument/2006/relationships/tags" Target="../tags/tag90.xml"/><Relationship Id="rId4" Type="http://schemas.openxmlformats.org/officeDocument/2006/relationships/tags" Target="../tags/tag89.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slideMaster" Target="../slideMasters/slideMaster1.xml"/><Relationship Id="rId5" Type="http://schemas.openxmlformats.org/officeDocument/2006/relationships/tags" Target="../tags/tag95.xml"/><Relationship Id="rId4" Type="http://schemas.openxmlformats.org/officeDocument/2006/relationships/tags" Target="../tags/tag94.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slideMaster" Target="../slideMasters/slideMaster1.xml"/><Relationship Id="rId5" Type="http://schemas.openxmlformats.org/officeDocument/2006/relationships/tags" Target="../tags/tag100.xml"/><Relationship Id="rId4" Type="http://schemas.openxmlformats.org/officeDocument/2006/relationships/tags" Target="../tags/tag99.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1.xml"/><Relationship Id="rId5" Type="http://schemas.openxmlformats.org/officeDocument/2006/relationships/tags" Target="../tags/tag105.xml"/><Relationship Id="rId4" Type="http://schemas.openxmlformats.org/officeDocument/2006/relationships/tags" Target="../tags/tag104.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Master" Target="../slideMasters/slideMaster1.xml"/><Relationship Id="rId5" Type="http://schemas.openxmlformats.org/officeDocument/2006/relationships/tags" Target="../tags/tag110.xml"/><Relationship Id="rId4" Type="http://schemas.openxmlformats.org/officeDocument/2006/relationships/tags" Target="../tags/tag10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slideMaster" Target="../slideMasters/slideMaster1.xml"/><Relationship Id="rId5" Type="http://schemas.openxmlformats.org/officeDocument/2006/relationships/tags" Target="../tags/tag115.xml"/><Relationship Id="rId4" Type="http://schemas.openxmlformats.org/officeDocument/2006/relationships/tags" Target="../tags/tag114.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Master" Target="../slideMasters/slideMaster1.xml"/><Relationship Id="rId5" Type="http://schemas.openxmlformats.org/officeDocument/2006/relationships/tags" Target="../tags/tag120.xml"/><Relationship Id="rId4" Type="http://schemas.openxmlformats.org/officeDocument/2006/relationships/tags" Target="../tags/tag119.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Master" Target="../slideMasters/slideMaster1.xml"/><Relationship Id="rId5" Type="http://schemas.openxmlformats.org/officeDocument/2006/relationships/tags" Target="../tags/tag125.xml"/><Relationship Id="rId4" Type="http://schemas.openxmlformats.org/officeDocument/2006/relationships/tags" Target="../tags/tag124.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Master" Target="../slideMasters/slideMaster1.xml"/><Relationship Id="rId5" Type="http://schemas.openxmlformats.org/officeDocument/2006/relationships/tags" Target="../tags/tag130.xml"/><Relationship Id="rId4" Type="http://schemas.openxmlformats.org/officeDocument/2006/relationships/tags" Target="../tags/tag129.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slideMaster" Target="../slideMasters/slideMaster1.xml"/><Relationship Id="rId5" Type="http://schemas.openxmlformats.org/officeDocument/2006/relationships/tags" Target="../tags/tag135.xml"/><Relationship Id="rId4" Type="http://schemas.openxmlformats.org/officeDocument/2006/relationships/tags" Target="../tags/tag13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Master" Target="../slideMasters/slideMaster1.xml"/><Relationship Id="rId5" Type="http://schemas.openxmlformats.org/officeDocument/2006/relationships/tags" Target="../tags/tag140.xml"/><Relationship Id="rId4" Type="http://schemas.openxmlformats.org/officeDocument/2006/relationships/tags" Target="../tags/tag13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slideMaster" Target="../slideMasters/slideMaster1.xml"/><Relationship Id="rId5" Type="http://schemas.openxmlformats.org/officeDocument/2006/relationships/tags" Target="../tags/tag145.xml"/><Relationship Id="rId4" Type="http://schemas.openxmlformats.org/officeDocument/2006/relationships/tags" Target="../tags/tag14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slideMaster" Target="../slideMasters/slideMaster1.xml"/><Relationship Id="rId5" Type="http://schemas.openxmlformats.org/officeDocument/2006/relationships/tags" Target="../tags/tag150.xml"/><Relationship Id="rId4" Type="http://schemas.openxmlformats.org/officeDocument/2006/relationships/tags" Target="../tags/tag149.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slideMaster" Target="../slideMasters/slideMaster1.xml"/><Relationship Id="rId5" Type="http://schemas.openxmlformats.org/officeDocument/2006/relationships/tags" Target="../tags/tag155.xml"/><Relationship Id="rId4" Type="http://schemas.openxmlformats.org/officeDocument/2006/relationships/tags" Target="../tags/tag15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slideMaster" Target="../slideMasters/slideMaster1.xml"/><Relationship Id="rId5" Type="http://schemas.openxmlformats.org/officeDocument/2006/relationships/tags" Target="../tags/tag160.xml"/><Relationship Id="rId4" Type="http://schemas.openxmlformats.org/officeDocument/2006/relationships/tags" Target="../tags/tag15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slideMaster" Target="../slideMasters/slideMaster1.xml"/><Relationship Id="rId5" Type="http://schemas.openxmlformats.org/officeDocument/2006/relationships/tags" Target="../tags/tag165.xml"/><Relationship Id="rId4" Type="http://schemas.openxmlformats.org/officeDocument/2006/relationships/tags" Target="../tags/tag16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slideMaster" Target="../slideMasters/slideMaster1.xml"/><Relationship Id="rId5" Type="http://schemas.openxmlformats.org/officeDocument/2006/relationships/tags" Target="../tags/tag170.xml"/><Relationship Id="rId4" Type="http://schemas.openxmlformats.org/officeDocument/2006/relationships/tags" Target="../tags/tag169.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Master" Target="../slideMasters/slideMaster1.xml"/><Relationship Id="rId5" Type="http://schemas.openxmlformats.org/officeDocument/2006/relationships/tags" Target="../tags/tag175.xml"/><Relationship Id="rId4" Type="http://schemas.openxmlformats.org/officeDocument/2006/relationships/tags" Target="../tags/tag17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Master" Target="../slideMasters/slideMaster1.xml"/><Relationship Id="rId5" Type="http://schemas.openxmlformats.org/officeDocument/2006/relationships/tags" Target="../tags/tag180.xml"/><Relationship Id="rId4" Type="http://schemas.openxmlformats.org/officeDocument/2006/relationships/tags" Target="../tags/tag179.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Master" Target="../slideMasters/slideMaster1.xml"/><Relationship Id="rId5" Type="http://schemas.openxmlformats.org/officeDocument/2006/relationships/tags" Target="../tags/tag185.xml"/><Relationship Id="rId4" Type="http://schemas.openxmlformats.org/officeDocument/2006/relationships/tags" Target="../tags/tag184.xml"/></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192.xml"/><Relationship Id="rId13" Type="http://schemas.openxmlformats.org/officeDocument/2006/relationships/slideMaster" Target="../slideMasters/slideMaster1.xml"/><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tags" Target="../tags/tag196.xml"/><Relationship Id="rId2" Type="http://schemas.openxmlformats.org/officeDocument/2006/relationships/tags" Target="../tags/tag186.xml"/><Relationship Id="rId1" Type="http://schemas.openxmlformats.org/officeDocument/2006/relationships/vmlDrawing" Target="../drawings/vmlDrawing2.vml"/><Relationship Id="rId6" Type="http://schemas.openxmlformats.org/officeDocument/2006/relationships/tags" Target="../tags/tag190.xml"/><Relationship Id="rId11" Type="http://schemas.openxmlformats.org/officeDocument/2006/relationships/tags" Target="../tags/tag195.xml"/><Relationship Id="rId5" Type="http://schemas.openxmlformats.org/officeDocument/2006/relationships/tags" Target="../tags/tag189.xml"/><Relationship Id="rId15" Type="http://schemas.openxmlformats.org/officeDocument/2006/relationships/image" Target="../media/image2.emf"/><Relationship Id="rId10" Type="http://schemas.openxmlformats.org/officeDocument/2006/relationships/tags" Target="../tags/tag194.xml"/><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oleObject" Target="../embeddings/oleObject3.bin"/></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oleObject" Target="../embeddings/oleObject4.bin"/><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slideMaster" Target="../slideMasters/slideMaster1.xml"/><Relationship Id="rId2" Type="http://schemas.openxmlformats.org/officeDocument/2006/relationships/tags" Target="../tags/tag197.xml"/><Relationship Id="rId1" Type="http://schemas.openxmlformats.org/officeDocument/2006/relationships/vmlDrawing" Target="../drawings/vmlDrawing3.vml"/><Relationship Id="rId6" Type="http://schemas.openxmlformats.org/officeDocument/2006/relationships/tags" Target="../tags/tag201.xml"/><Relationship Id="rId11" Type="http://schemas.openxmlformats.org/officeDocument/2006/relationships/tags" Target="../tags/tag206.xml"/><Relationship Id="rId5" Type="http://schemas.openxmlformats.org/officeDocument/2006/relationships/tags" Target="../tags/tag200.xml"/><Relationship Id="rId10" Type="http://schemas.openxmlformats.org/officeDocument/2006/relationships/tags" Target="../tags/tag205.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image" Target="../media/image2.emf"/></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315375130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316"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0" y="0"/>
                        <a:ext cx="158750" cy="158750"/>
                      </a:xfrm>
                      <a:prstGeom prst="rect">
                        <a:avLst/>
                      </a:prstGeom>
                    </p:spPr>
                  </p:pic>
                </p:oleObj>
              </mc:Fallback>
            </mc:AlternateContent>
          </a:graphicData>
        </a:graphic>
      </p:graphicFrame>
      <p:sp>
        <p:nvSpPr>
          <p:cNvPr id="4" name="Date Placeholder 3"/>
          <p:cNvSpPr>
            <a:spLocks noGrp="1"/>
          </p:cNvSpPr>
          <p:nvPr>
            <p:ph type="dt" sz="half" idx="10"/>
            <p:custDataLst>
              <p:tags r:id="rId3"/>
            </p:custDataLst>
          </p:nvPr>
        </p:nvSpPr>
        <p:spPr/>
        <p:txBody>
          <a:bodyPr/>
          <a:lstStyle/>
          <a:p>
            <a:endParaRPr lang="lt-LT" dirty="0">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custDataLst>
              <p:tags r:id="rId5"/>
            </p:custDataLst>
          </p:nvPr>
        </p:nvSpPr>
        <p:spPr>
          <a:xfrm>
            <a:off x="6553200" y="6356350"/>
            <a:ext cx="2133600" cy="365125"/>
          </a:xfrm>
          <a:prstGeom prst="rect">
            <a:avLst/>
          </a:prstGeom>
        </p:spPr>
        <p:txBody>
          <a:bodyPr/>
          <a:lstStyle/>
          <a:p>
            <a:fld id="{5AA6033C-E647-4F8A-A357-27286DEAD83A}" type="slidenum">
              <a:rPr lang="en-US" smtClean="0">
                <a:solidFill>
                  <a:prstClr val="black"/>
                </a:solidFill>
              </a:rPr>
              <a:pPr/>
              <a:t>‹#›</a:t>
            </a:fld>
            <a:endParaRPr lang="en-US">
              <a:solidFill>
                <a:prstClr val="black"/>
              </a:solidFill>
            </a:endParaRPr>
          </a:p>
        </p:txBody>
      </p:sp>
      <p:sp>
        <p:nvSpPr>
          <p:cNvPr id="10" name="Rectangle 5"/>
          <p:cNvSpPr>
            <a:spLocks noChangeArrowheads="1"/>
          </p:cNvSpPr>
          <p:nvPr>
            <p:custDataLst>
              <p:tags r:id="rId6"/>
            </p:custDataLst>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1" name="Rectangle 6"/>
          <p:cNvSpPr>
            <a:spLocks noChangeArrowheads="1"/>
          </p:cNvSpPr>
          <p:nvPr>
            <p:custDataLst>
              <p:tags r:id="rId7"/>
            </p:custDataLst>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endParaRPr>
          </a:p>
        </p:txBody>
      </p:sp>
      <p:sp>
        <p:nvSpPr>
          <p:cNvPr id="15" name="Title 1"/>
          <p:cNvSpPr txBox="1">
            <a:spLocks/>
          </p:cNvSpPr>
          <p:nvPr>
            <p:custDataLst>
              <p:tags r:id="rId8"/>
            </p:custDataLst>
          </p:nvPr>
        </p:nvSpPr>
        <p:spPr>
          <a:xfrm>
            <a:off x="838200" y="2066801"/>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accent1">
                    <a:lumMod val="75000"/>
                  </a:schemeClr>
                </a:solidFill>
                <a:latin typeface="+mj-lt"/>
                <a:ea typeface="+mj-ea"/>
                <a:cs typeface="+mj-cs"/>
              </a:defRPr>
            </a:lvl1pPr>
          </a:lstStyle>
          <a:p>
            <a:pPr algn="l"/>
            <a:endParaRPr lang="en-US" sz="3200" b="1" dirty="0">
              <a:solidFill>
                <a:srgbClr val="4F81BD">
                  <a:lumMod val="75000"/>
                </a:srgbClr>
              </a:solidFill>
            </a:endParaRPr>
          </a:p>
        </p:txBody>
      </p:sp>
      <p:sp>
        <p:nvSpPr>
          <p:cNvPr id="16" name="Subtitle 2"/>
          <p:cNvSpPr>
            <a:spLocks noGrp="1"/>
          </p:cNvSpPr>
          <p:nvPr>
            <p:ph type="subTitle" idx="1"/>
            <p:custDataLst>
              <p:tags r:id="rId9"/>
            </p:custDataLst>
          </p:nvPr>
        </p:nvSpPr>
        <p:spPr>
          <a:xfrm>
            <a:off x="250353" y="5229200"/>
            <a:ext cx="6400800" cy="625624"/>
          </a:xfrm>
        </p:spPr>
        <p:txBody>
          <a:bodyPr>
            <a:normAutofit/>
          </a:bodyPr>
          <a:lstStyle>
            <a:lvl1pPr marL="0" indent="0" algn="ctr">
              <a:buNone/>
              <a:defRPr sz="2800" b="1">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Rectangle 1"/>
          <p:cNvSpPr/>
          <p:nvPr>
            <p:custDataLst>
              <p:tags r:id="rId10"/>
            </p:custDataLst>
          </p:nvPr>
        </p:nvSpPr>
        <p:spPr>
          <a:xfrm>
            <a:off x="0" y="1196753"/>
            <a:ext cx="4042842" cy="33843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prstClr val="white"/>
              </a:solidFill>
            </a:endParaRPr>
          </a:p>
        </p:txBody>
      </p:sp>
      <p:cxnSp>
        <p:nvCxnSpPr>
          <p:cNvPr id="17" name="Straight Connector 16"/>
          <p:cNvCxnSpPr/>
          <p:nvPr>
            <p:custDataLst>
              <p:tags r:id="rId11"/>
            </p:custDataLst>
          </p:nvPr>
        </p:nvCxnSpPr>
        <p:spPr>
          <a:xfrm>
            <a:off x="0" y="1196752"/>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custDataLst>
              <p:tags r:id="rId12"/>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8" name="Object 17" hidden="1"/>
          <p:cNvGraphicFramePr>
            <a:graphicFrameLocks noChangeAspect="1"/>
          </p:cNvGraphicFramePr>
          <p:nvPr userDrawn="1">
            <p:custDataLst>
              <p:tags r:id="rId13"/>
            </p:custDataLst>
            <p:extLst>
              <p:ext uri="{D42A27DB-BD31-4B8C-83A1-F6EECF244321}">
                <p14:modId xmlns:p14="http://schemas.microsoft.com/office/powerpoint/2010/main" val="240850973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317" name="think-cell Slide" r:id="rId17" imgW="270" imgH="270" progId="TCLayout.ActiveDocument.1">
                  <p:embed/>
                </p:oleObj>
              </mc:Choice>
              <mc:Fallback>
                <p:oleObj name="think-cell Slide" r:id="rId17" imgW="270" imgH="270" progId="TCLayout.ActiveDocument.1">
                  <p:embed/>
                  <p:pic>
                    <p:nvPicPr>
                      <p:cNvPr id="0" name=""/>
                      <p:cNvPicPr/>
                      <p:nvPr/>
                    </p:nvPicPr>
                    <p:blipFill>
                      <a:blip r:embed="rId16"/>
                      <a:stretch>
                        <a:fillRect/>
                      </a:stretch>
                    </p:blipFill>
                    <p:spPr>
                      <a:xfrm>
                        <a:off x="0" y="0"/>
                        <a:ext cx="158750" cy="158750"/>
                      </a:xfrm>
                      <a:prstGeom prst="rect">
                        <a:avLst/>
                      </a:prstGeom>
                    </p:spPr>
                  </p:pic>
                </p:oleObj>
              </mc:Fallback>
            </mc:AlternateContent>
          </a:graphicData>
        </a:graphic>
      </p:graphicFrame>
      <p:sp>
        <p:nvSpPr>
          <p:cNvPr id="19" name="Rectangle 5"/>
          <p:cNvSpPr>
            <a:spLocks noChangeArrowheads="1"/>
          </p:cNvSpPr>
          <p:nvPr userDrawn="1"/>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2" name="Rectangle 6"/>
          <p:cNvSpPr>
            <a:spLocks noChangeArrowheads="1"/>
          </p:cNvSpPr>
          <p:nvPr userDrawn="1"/>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endParaRPr>
          </a:p>
        </p:txBody>
      </p:sp>
      <p:sp>
        <p:nvSpPr>
          <p:cNvPr id="23" name="Title 1"/>
          <p:cNvSpPr txBox="1">
            <a:spLocks/>
          </p:cNvSpPr>
          <p:nvPr userDrawn="1"/>
        </p:nvSpPr>
        <p:spPr>
          <a:xfrm>
            <a:off x="838200" y="2066801"/>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accent1">
                    <a:lumMod val="75000"/>
                  </a:schemeClr>
                </a:solidFill>
                <a:latin typeface="+mj-lt"/>
                <a:ea typeface="+mj-ea"/>
                <a:cs typeface="+mj-cs"/>
              </a:defRPr>
            </a:lvl1pPr>
          </a:lstStyle>
          <a:p>
            <a:pPr algn="l"/>
            <a:endParaRPr lang="en-US" sz="3200" b="1" dirty="0">
              <a:solidFill>
                <a:srgbClr val="4F81BD">
                  <a:lumMod val="75000"/>
                </a:srgbClr>
              </a:solidFill>
            </a:endParaRPr>
          </a:p>
        </p:txBody>
      </p:sp>
      <p:sp>
        <p:nvSpPr>
          <p:cNvPr id="24" name="Rectangle 23"/>
          <p:cNvSpPr/>
          <p:nvPr userDrawn="1"/>
        </p:nvSpPr>
        <p:spPr>
          <a:xfrm>
            <a:off x="0" y="1196753"/>
            <a:ext cx="4042842" cy="33843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prstClr val="white"/>
              </a:solidFill>
            </a:endParaRPr>
          </a:p>
        </p:txBody>
      </p:sp>
      <p:cxnSp>
        <p:nvCxnSpPr>
          <p:cNvPr id="25" name="Straight Connector 24"/>
          <p:cNvCxnSpPr/>
          <p:nvPr userDrawn="1"/>
        </p:nvCxnSpPr>
        <p:spPr>
          <a:xfrm>
            <a:off x="0" y="1196752"/>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15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p>
            <a:fld id="{E1035897-1CFE-4795-BAB3-EAD79EB342FB}" type="datetime1">
              <a:rPr lang="lt-LT" smtClean="0">
                <a:solidFill>
                  <a:prstClr val="black">
                    <a:tint val="75000"/>
                  </a:prstClr>
                </a:solidFill>
              </a:rPr>
              <a:pPr/>
              <a:t>2016.01.14</a:t>
            </a:fld>
            <a:endParaRPr lang="lt-LT"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lt-LT"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34CB9F8-77B5-4921-A094-B1BD9F0E400E}" type="slidenum">
              <a:rPr lang="lt-LT" smtClean="0">
                <a:solidFill>
                  <a:prstClr val="black"/>
                </a:solidFill>
              </a:rPr>
              <a:pPr/>
              <a:t>‹#›</a:t>
            </a:fld>
            <a:endParaRPr lang="lt-LT" dirty="0">
              <a:solidFill>
                <a:prstClr val="black"/>
              </a:solidFill>
            </a:endParaRPr>
          </a:p>
        </p:txBody>
      </p:sp>
    </p:spTree>
    <p:extLst>
      <p:ext uri="{BB962C8B-B14F-4D97-AF65-F5344CB8AC3E}">
        <p14:creationId xmlns:p14="http://schemas.microsoft.com/office/powerpoint/2010/main" val="1842722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p>
            <a:fld id="{4CBD3E94-8473-4201-A1D7-D9DBF84787A7}" type="datetime1">
              <a:rPr lang="lt-LT" smtClean="0">
                <a:solidFill>
                  <a:prstClr val="black">
                    <a:tint val="75000"/>
                  </a:prstClr>
                </a:solidFill>
              </a:rPr>
              <a:pPr/>
              <a:t>2016.01.14</a:t>
            </a:fld>
            <a:endParaRPr lang="lt-LT"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lt-LT"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34CB9F8-77B5-4921-A094-B1BD9F0E400E}" type="slidenum">
              <a:rPr lang="lt-LT" smtClean="0">
                <a:solidFill>
                  <a:prstClr val="black"/>
                </a:solidFill>
              </a:rPr>
              <a:pPr/>
              <a:t>‹#›</a:t>
            </a:fld>
            <a:endParaRPr lang="lt-LT" dirty="0">
              <a:solidFill>
                <a:prstClr val="black"/>
              </a:solidFill>
            </a:endParaRPr>
          </a:p>
        </p:txBody>
      </p:sp>
    </p:spTree>
    <p:extLst>
      <p:ext uri="{BB962C8B-B14F-4D97-AF65-F5344CB8AC3E}">
        <p14:creationId xmlns:p14="http://schemas.microsoft.com/office/powerpoint/2010/main" val="2316772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r>
              <a:rPr lang="en-US" smtClean="0"/>
              <a:t>Click to edit Master title style</a:t>
            </a:r>
            <a:endParaRPr lang="en-US" dirty="0"/>
          </a:p>
        </p:txBody>
      </p:sp>
      <p:sp>
        <p:nvSpPr>
          <p:cNvPr id="9" name="Content Placeholder 2"/>
          <p:cNvSpPr>
            <a:spLocks noGrp="1"/>
          </p:cNvSpPr>
          <p:nvPr>
            <p:ph idx="1"/>
            <p:custDataLst>
              <p:tags r:id="rId2"/>
            </p:custDataLst>
          </p:nvPr>
        </p:nvSpPr>
        <p:spPr>
          <a:xfrm>
            <a:off x="381000" y="1341437"/>
            <a:ext cx="8229600" cy="4525963"/>
          </a:xfrm>
        </p:spPr>
        <p:txBody>
          <a:bodyPr/>
          <a:lstStyle>
            <a:lvl1pPr marL="342900" indent="-342900">
              <a:buFont typeface="Wingdings" pitchFamily="2" charset="2"/>
              <a:buChar char="§"/>
              <a:defRPr sz="2000">
                <a:latin typeface="+mj-lt"/>
              </a:defRPr>
            </a:lvl1pPr>
            <a:lvl2pPr marL="742950" indent="-285750">
              <a:buFont typeface="Arial" pitchFamily="34" charset="0"/>
              <a:buChar char="•"/>
              <a:defRPr sz="1800">
                <a:latin typeface="+mj-lt"/>
              </a:defRPr>
            </a:lvl2pPr>
            <a:lvl3pPr>
              <a:defRPr sz="160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5"/>
          <p:cNvSpPr txBox="1">
            <a:spLocks/>
          </p:cNvSpPr>
          <p:nvPr userDrawn="1">
            <p:custDataLst>
              <p:tags r:id="rId3"/>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4" name="Straight Connector 13"/>
          <p:cNvCxnSpPr/>
          <p:nvPr userDrawn="1">
            <p:custDataLst>
              <p:tags r:id="rId4"/>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custDataLst>
              <p:tags r:id="rId5"/>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Tree>
    <p:extLst>
      <p:ext uri="{BB962C8B-B14F-4D97-AF65-F5344CB8AC3E}">
        <p14:creationId xmlns:p14="http://schemas.microsoft.com/office/powerpoint/2010/main" val="3564015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r>
              <a:rPr lang="en-US" smtClean="0"/>
              <a:t>Click to edit Master title style</a:t>
            </a:r>
            <a:endParaRPr lang="en-US" dirty="0"/>
          </a:p>
        </p:txBody>
      </p:sp>
      <p:sp>
        <p:nvSpPr>
          <p:cNvPr id="9" name="Content Placeholder 2"/>
          <p:cNvSpPr>
            <a:spLocks noGrp="1"/>
          </p:cNvSpPr>
          <p:nvPr>
            <p:ph idx="1"/>
            <p:custDataLst>
              <p:tags r:id="rId2"/>
            </p:custDataLst>
          </p:nvPr>
        </p:nvSpPr>
        <p:spPr>
          <a:xfrm>
            <a:off x="381000" y="1341437"/>
            <a:ext cx="8229600" cy="4525963"/>
          </a:xfrm>
        </p:spPr>
        <p:txBody>
          <a:bodyPr/>
          <a:lstStyle>
            <a:lvl1pPr marL="342900" indent="-342900">
              <a:buFont typeface="Wingdings" pitchFamily="2" charset="2"/>
              <a:buChar char="§"/>
              <a:defRPr sz="2000">
                <a:latin typeface="+mj-lt"/>
              </a:defRPr>
            </a:lvl1pPr>
            <a:lvl2pPr marL="742950" indent="-285750">
              <a:buFont typeface="Arial" pitchFamily="34" charset="0"/>
              <a:buChar char="•"/>
              <a:defRPr sz="1800">
                <a:latin typeface="+mj-lt"/>
              </a:defRPr>
            </a:lvl2pPr>
            <a:lvl3pPr>
              <a:defRPr sz="160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10" name="Slide Number Placeholder 5"/>
          <p:cNvSpPr txBox="1">
            <a:spLocks/>
          </p:cNvSpPr>
          <p:nvPr>
            <p:custDataLst>
              <p:tags r:id="rId3"/>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p:custDataLst>
              <p:tags r:id="rId4"/>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custDataLst>
              <p:tags r:id="rId5"/>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p:custDataLst>
              <p:tags r:id="rId6"/>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959125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9DA7A-D5B3-483B-9045-6F19F53AE91B}" type="datetime1">
              <a:rPr lang="lt-LT" smtClean="0">
                <a:solidFill>
                  <a:prstClr val="black">
                    <a:tint val="75000"/>
                  </a:prstClr>
                </a:solidFill>
              </a:rPr>
              <a:pPr/>
              <a:t>2016.01.14</a:t>
            </a:fld>
            <a:endParaRPr lang="lt-LT">
              <a:solidFill>
                <a:prstClr val="black">
                  <a:tint val="75000"/>
                </a:prstClr>
              </a:solidFill>
            </a:endParaRPr>
          </a:p>
        </p:txBody>
      </p:sp>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34CB9F8-77B5-4921-A094-B1BD9F0E400E}" type="slidenum">
              <a:rPr lang="lt-LT" smtClean="0">
                <a:solidFill>
                  <a:prstClr val="black"/>
                </a:solidFill>
              </a:rPr>
              <a:pPr/>
              <a:t>‹#›</a:t>
            </a:fld>
            <a:endParaRPr lang="lt-LT">
              <a:solidFill>
                <a:prstClr val="black"/>
              </a:solidFill>
            </a:endParaRPr>
          </a:p>
        </p:txBody>
      </p:sp>
    </p:spTree>
    <p:extLst>
      <p:ext uri="{BB962C8B-B14F-4D97-AF65-F5344CB8AC3E}">
        <p14:creationId xmlns:p14="http://schemas.microsoft.com/office/powerpoint/2010/main" val="723564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7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r>
              <a:rPr lang="en-US" smtClean="0"/>
              <a:t>Click to edit Master title style</a:t>
            </a:r>
            <a:endParaRPr lang="en-US" dirty="0"/>
          </a:p>
        </p:txBody>
      </p:sp>
      <p:sp>
        <p:nvSpPr>
          <p:cNvPr id="9" name="Content Placeholder 2"/>
          <p:cNvSpPr>
            <a:spLocks noGrp="1"/>
          </p:cNvSpPr>
          <p:nvPr>
            <p:ph idx="1"/>
            <p:custDataLst>
              <p:tags r:id="rId2"/>
            </p:custDataLst>
          </p:nvPr>
        </p:nvSpPr>
        <p:spPr>
          <a:xfrm>
            <a:off x="381000" y="1341437"/>
            <a:ext cx="8229600" cy="4525963"/>
          </a:xfrm>
        </p:spPr>
        <p:txBody>
          <a:bodyPr/>
          <a:lstStyle>
            <a:lvl1pPr marL="342900" indent="-342900">
              <a:buFont typeface="Wingdings" pitchFamily="2" charset="2"/>
              <a:buChar char="§"/>
              <a:defRPr sz="2000">
                <a:latin typeface="+mj-lt"/>
              </a:defRPr>
            </a:lvl1pPr>
            <a:lvl2pPr marL="742950" indent="-285750">
              <a:buFont typeface="Arial" pitchFamily="34" charset="0"/>
              <a:buChar char="•"/>
              <a:defRPr sz="1800">
                <a:latin typeface="+mj-lt"/>
              </a:defRPr>
            </a:lvl2pPr>
            <a:lvl3pPr>
              <a:defRPr sz="160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5"/>
          <p:cNvSpPr txBox="1">
            <a:spLocks/>
          </p:cNvSpPr>
          <p:nvPr userDrawn="1">
            <p:custDataLst>
              <p:tags r:id="rId3"/>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4" name="Straight Connector 13"/>
          <p:cNvCxnSpPr/>
          <p:nvPr userDrawn="1">
            <p:custDataLst>
              <p:tags r:id="rId4"/>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custDataLst>
              <p:tags r:id="rId5"/>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Tree>
    <p:extLst>
      <p:ext uri="{BB962C8B-B14F-4D97-AF65-F5344CB8AC3E}">
        <p14:creationId xmlns:p14="http://schemas.microsoft.com/office/powerpoint/2010/main" val="2954533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Date Placeholder 4"/>
          <p:cNvSpPr>
            <a:spLocks noGrp="1"/>
          </p:cNvSpPr>
          <p:nvPr>
            <p:ph type="dt" sz="half" idx="10"/>
          </p:nvPr>
        </p:nvSpPr>
        <p:spPr/>
        <p:txBody>
          <a:bodyPr/>
          <a:lstStyle/>
          <a:p>
            <a:fld id="{F572F8EB-B911-4C69-A7BB-127A5DB96B66}" type="datetime1">
              <a:rPr lang="lt-LT" smtClean="0">
                <a:solidFill>
                  <a:prstClr val="black">
                    <a:tint val="75000"/>
                  </a:prstClr>
                </a:solidFill>
              </a:rPr>
              <a:pPr/>
              <a:t>2016.01.14</a:t>
            </a:fld>
            <a:endParaRPr lang="lt-LT"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lt-LT"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34CB9F8-77B5-4921-A094-B1BD9F0E400E}" type="slidenum">
              <a:rPr lang="lt-LT" smtClean="0">
                <a:solidFill>
                  <a:prstClr val="black"/>
                </a:solidFill>
              </a:rPr>
              <a:pPr/>
              <a:t>‹#›</a:t>
            </a:fld>
            <a:endParaRPr lang="lt-LT" dirty="0">
              <a:solidFill>
                <a:prstClr val="black"/>
              </a:solidFill>
            </a:endParaRPr>
          </a:p>
        </p:txBody>
      </p:sp>
    </p:spTree>
    <p:extLst>
      <p:ext uri="{BB962C8B-B14F-4D97-AF65-F5344CB8AC3E}">
        <p14:creationId xmlns:p14="http://schemas.microsoft.com/office/powerpoint/2010/main" val="3752422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endParaRPr lang="lt-LT" dirty="0">
              <a:solidFill>
                <a:prstClr val="black"/>
              </a:solidFill>
            </a:endParaRPr>
          </a:p>
        </p:txBody>
      </p:sp>
      <p:sp>
        <p:nvSpPr>
          <p:cNvPr id="8" name="Title 1"/>
          <p:cNvSpPr>
            <a:spLocks noGrp="1"/>
          </p:cNvSpPr>
          <p:nvPr>
            <p:ph type="title"/>
            <p:custDataLst>
              <p:tags r:id="rId1"/>
            </p:custDataLst>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endParaRPr lang="en-US" dirty="0"/>
          </a:p>
        </p:txBody>
      </p:sp>
      <p:sp>
        <p:nvSpPr>
          <p:cNvPr id="10" name="Slide Number Placeholder 5"/>
          <p:cNvSpPr txBox="1">
            <a:spLocks/>
          </p:cNvSpPr>
          <p:nvPr userDrawn="1">
            <p:custDataLst>
              <p:tags r:id="rId2"/>
            </p:custDataLst>
          </p:nvPr>
        </p:nvSpPr>
        <p:spPr>
          <a:xfrm>
            <a:off x="6705600" y="6416675"/>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tint val="75000"/>
                </a:prstClr>
              </a:solidFill>
            </a:endParaRPr>
          </a:p>
        </p:txBody>
      </p:sp>
      <p:cxnSp>
        <p:nvCxnSpPr>
          <p:cNvPr id="11" name="Straight Connector 10"/>
          <p:cNvCxnSpPr/>
          <p:nvPr userDrawn="1">
            <p:custDataLst>
              <p:tags r:id="rId3"/>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custDataLst>
              <p:tags r:id="rId4"/>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2"/>
          <p:cNvSpPr/>
          <p:nvPr userDrawn="1"/>
        </p:nvSpPr>
        <p:spPr>
          <a:xfrm>
            <a:off x="5940152" y="6453336"/>
            <a:ext cx="3168352" cy="266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i="1" noProof="1">
                <a:solidFill>
                  <a:srgbClr val="1F497D">
                    <a:lumMod val="75000"/>
                  </a:srgbClr>
                </a:solidFill>
              </a:rPr>
              <a:t>Research and consulting alliance</a:t>
            </a:r>
          </a:p>
        </p:txBody>
      </p:sp>
      <p:sp>
        <p:nvSpPr>
          <p:cNvPr id="12" name="Slide Number Placeholder 5"/>
          <p:cNvSpPr txBox="1">
            <a:spLocks/>
          </p:cNvSpPr>
          <p:nvPr userDrawn="1">
            <p:custDataLst>
              <p:tags r:id="rId5"/>
            </p:custDataLst>
          </p:nvPr>
        </p:nvSpPr>
        <p:spPr>
          <a:xfrm>
            <a:off x="6858000" y="6411180"/>
            <a:ext cx="2133600" cy="365125"/>
          </a:xfrm>
          <a:prstGeom prst="rect">
            <a:avLst/>
          </a:prstGeom>
        </p:spPr>
        <p:txBody>
          <a:bodyPr vert="horz" lIns="91440" tIns="45720" rIns="91440" bIns="45720" rtlCol="0"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A6033C-E647-4F8A-A357-27286DEAD8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9419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240850973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189"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0" y="0"/>
                        <a:ext cx="158750" cy="158750"/>
                      </a:xfrm>
                      <a:prstGeom prst="rect">
                        <a:avLst/>
                      </a:prstGeom>
                    </p:spPr>
                  </p:pic>
                </p:oleObj>
              </mc:Fallback>
            </mc:AlternateContent>
          </a:graphicData>
        </a:graphic>
      </p:graphicFrame>
      <p:sp>
        <p:nvSpPr>
          <p:cNvPr id="4" name="Date Placeholder 3"/>
          <p:cNvSpPr>
            <a:spLocks noGrp="1"/>
          </p:cNvSpPr>
          <p:nvPr>
            <p:ph type="dt" sz="half" idx="10"/>
            <p:custDataLst>
              <p:tags r:id="rId3"/>
            </p:custDataLst>
          </p:nvPr>
        </p:nvSpPr>
        <p:spPr/>
        <p:txBody>
          <a:bodyPr/>
          <a:lstStyle/>
          <a:p>
            <a:endParaRPr lang="lt-LT" dirty="0">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lt-LT">
              <a:solidFill>
                <a:prstClr val="black">
                  <a:tint val="75000"/>
                </a:prstClr>
              </a:solidFill>
            </a:endParaRPr>
          </a:p>
        </p:txBody>
      </p:sp>
      <p:sp>
        <p:nvSpPr>
          <p:cNvPr id="6" name="Slide Number Placeholder 5"/>
          <p:cNvSpPr>
            <a:spLocks noGrp="1"/>
          </p:cNvSpPr>
          <p:nvPr>
            <p:ph type="sldNum" sz="quarter" idx="12"/>
            <p:custDataLst>
              <p:tags r:id="rId5"/>
            </p:custDataLst>
          </p:nvPr>
        </p:nvSpPr>
        <p:spPr>
          <a:xfrm>
            <a:off x="6553200" y="6356350"/>
            <a:ext cx="2133600" cy="365125"/>
          </a:xfrm>
          <a:prstGeom prst="rect">
            <a:avLst/>
          </a:prstGeom>
        </p:spPr>
        <p:txBody>
          <a:bodyPr/>
          <a:lstStyle/>
          <a:p>
            <a:fld id="{5AA6033C-E647-4F8A-A357-27286DEAD83A}" type="slidenum">
              <a:rPr lang="en-US">
                <a:solidFill>
                  <a:prstClr val="black"/>
                </a:solidFill>
              </a:rPr>
              <a:pPr/>
              <a:t>‹#›</a:t>
            </a:fld>
            <a:endParaRPr lang="en-US">
              <a:solidFill>
                <a:prstClr val="black"/>
              </a:solidFill>
            </a:endParaRPr>
          </a:p>
        </p:txBody>
      </p:sp>
      <p:sp>
        <p:nvSpPr>
          <p:cNvPr id="10" name="Rectangle 5"/>
          <p:cNvSpPr>
            <a:spLocks noChangeArrowheads="1"/>
          </p:cNvSpPr>
          <p:nvPr userDrawn="1">
            <p:custDataLst>
              <p:tags r:id="rId6"/>
            </p:custDataLst>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1" name="Rectangle 6"/>
          <p:cNvSpPr>
            <a:spLocks noChangeArrowheads="1"/>
          </p:cNvSpPr>
          <p:nvPr userDrawn="1">
            <p:custDataLst>
              <p:tags r:id="rId7"/>
            </p:custDataLst>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endParaRPr>
          </a:p>
        </p:txBody>
      </p:sp>
      <p:sp>
        <p:nvSpPr>
          <p:cNvPr id="15" name="Title 1"/>
          <p:cNvSpPr txBox="1">
            <a:spLocks/>
          </p:cNvSpPr>
          <p:nvPr userDrawn="1">
            <p:custDataLst>
              <p:tags r:id="rId8"/>
            </p:custDataLst>
          </p:nvPr>
        </p:nvSpPr>
        <p:spPr>
          <a:xfrm>
            <a:off x="838200" y="2066801"/>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accent1">
                    <a:lumMod val="75000"/>
                  </a:schemeClr>
                </a:solidFill>
                <a:latin typeface="+mj-lt"/>
                <a:ea typeface="+mj-ea"/>
                <a:cs typeface="+mj-cs"/>
              </a:defRPr>
            </a:lvl1pPr>
          </a:lstStyle>
          <a:p>
            <a:pPr algn="l"/>
            <a:endParaRPr lang="en-US" sz="3200" b="1" dirty="0">
              <a:solidFill>
                <a:srgbClr val="4F81BD">
                  <a:lumMod val="75000"/>
                </a:srgbClr>
              </a:solidFill>
            </a:endParaRPr>
          </a:p>
        </p:txBody>
      </p:sp>
      <p:sp>
        <p:nvSpPr>
          <p:cNvPr id="16" name="Subtitle 2"/>
          <p:cNvSpPr>
            <a:spLocks noGrp="1"/>
          </p:cNvSpPr>
          <p:nvPr>
            <p:ph type="subTitle" idx="1"/>
            <p:custDataLst>
              <p:tags r:id="rId9"/>
            </p:custDataLst>
          </p:nvPr>
        </p:nvSpPr>
        <p:spPr>
          <a:xfrm>
            <a:off x="250353" y="5229200"/>
            <a:ext cx="6400800" cy="625624"/>
          </a:xfrm>
        </p:spPr>
        <p:txBody>
          <a:bodyPr>
            <a:normAutofit/>
          </a:bodyPr>
          <a:lstStyle>
            <a:lvl1pPr marL="0" indent="0" algn="ctr">
              <a:buNone/>
              <a:defRPr sz="2800" b="1">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Rectangle 1"/>
          <p:cNvSpPr/>
          <p:nvPr userDrawn="1">
            <p:custDataLst>
              <p:tags r:id="rId10"/>
            </p:custDataLst>
          </p:nvPr>
        </p:nvSpPr>
        <p:spPr>
          <a:xfrm>
            <a:off x="0" y="1196753"/>
            <a:ext cx="4042842" cy="33843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prstClr val="white"/>
              </a:solidFill>
            </a:endParaRPr>
          </a:p>
        </p:txBody>
      </p:sp>
      <p:cxnSp>
        <p:nvCxnSpPr>
          <p:cNvPr id="17" name="Straight Connector 16"/>
          <p:cNvCxnSpPr/>
          <p:nvPr userDrawn="1">
            <p:custDataLst>
              <p:tags r:id="rId11"/>
            </p:custDataLst>
          </p:nvPr>
        </p:nvCxnSpPr>
        <p:spPr>
          <a:xfrm>
            <a:off x="0" y="1196752"/>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custDataLst>
              <p:tags r:id="rId12"/>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9244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3" name="Object 9" hidden="1"/>
          <p:cNvGraphicFramePr>
            <a:graphicFrameLocks noChangeAspect="1"/>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166" name="think-cell Slide" r:id="rId13" imgW="270" imgH="270" progId="TCLayout.ActiveDocument.1">
                  <p:embed/>
                </p:oleObj>
              </mc:Choice>
              <mc:Fallback>
                <p:oleObj name="think-cell Slide" r:id="rId13" imgW="270" imgH="270" progId="TCLayout.ActiveDocument.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5"/>
          <p:cNvSpPr>
            <a:spLocks noChangeArrowheads="1"/>
          </p:cNvSpPr>
          <p:nvPr userDrawn="1">
            <p:custDataLst>
              <p:tags r:id="rId3"/>
            </p:custDataLst>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ltLang="lt-LT" dirty="0" smtClean="0">
              <a:solidFill>
                <a:srgbClr val="000000"/>
              </a:solidFill>
              <a:cs typeface="Arial" charset="0"/>
            </a:endParaRPr>
          </a:p>
        </p:txBody>
      </p:sp>
      <p:sp>
        <p:nvSpPr>
          <p:cNvPr id="6" name="Rectangle 6"/>
          <p:cNvSpPr>
            <a:spLocks noChangeArrowheads="1"/>
          </p:cNvSpPr>
          <p:nvPr userDrawn="1">
            <p:custDataLst>
              <p:tags r:id="rId4"/>
            </p:custDataLst>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ltLang="lt-LT" dirty="0" smtClean="0">
              <a:solidFill>
                <a:srgbClr val="000000"/>
              </a:solidFill>
              <a:cs typeface="Arial" charset="0"/>
            </a:endParaRPr>
          </a:p>
        </p:txBody>
      </p:sp>
      <p:sp>
        <p:nvSpPr>
          <p:cNvPr id="7" name="Title 1"/>
          <p:cNvSpPr txBox="1">
            <a:spLocks/>
          </p:cNvSpPr>
          <p:nvPr userDrawn="1">
            <p:custDataLst>
              <p:tags r:id="rId5"/>
            </p:custDataLst>
          </p:nvPr>
        </p:nvSpPr>
        <p:spPr>
          <a:xfrm>
            <a:off x="838200" y="2066925"/>
            <a:ext cx="7772400" cy="1470025"/>
          </a:xfrm>
          <a:prstGeom prst="rect">
            <a:avLst/>
          </a:prstGeom>
        </p:spPr>
        <p:txBody>
          <a:bodyPr anchor="ctr">
            <a:normAutofit/>
          </a:bodyPr>
          <a:lstStyle>
            <a:lvl1pPr algn="ctr" defTabSz="914400" rtl="0" eaLnBrk="1" latinLnBrk="0" hangingPunct="1">
              <a:spcBef>
                <a:spcPct val="0"/>
              </a:spcBef>
              <a:buNone/>
              <a:defRPr sz="4400" kern="1200">
                <a:solidFill>
                  <a:schemeClr val="accent1">
                    <a:lumMod val="75000"/>
                  </a:schemeClr>
                </a:solidFill>
                <a:latin typeface="+mj-lt"/>
                <a:ea typeface="+mj-ea"/>
                <a:cs typeface="+mj-cs"/>
              </a:defRPr>
            </a:lvl1pPr>
          </a:lstStyle>
          <a:p>
            <a:pPr algn="l">
              <a:defRPr/>
            </a:pPr>
            <a:endParaRPr lang="en-US" sz="3200" b="1" dirty="0">
              <a:solidFill>
                <a:srgbClr val="4F81BD">
                  <a:lumMod val="75000"/>
                </a:srgbClr>
              </a:solidFill>
            </a:endParaRPr>
          </a:p>
        </p:txBody>
      </p:sp>
      <p:sp>
        <p:nvSpPr>
          <p:cNvPr id="8" name="Rectangle 7"/>
          <p:cNvSpPr/>
          <p:nvPr userDrawn="1">
            <p:custDataLst>
              <p:tags r:id="rId6"/>
            </p:custDataLst>
          </p:nvPr>
        </p:nvSpPr>
        <p:spPr>
          <a:xfrm>
            <a:off x="0" y="1196975"/>
            <a:ext cx="4043363" cy="33845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dirty="0">
              <a:solidFill>
                <a:prstClr val="white"/>
              </a:solidFill>
            </a:endParaRPr>
          </a:p>
        </p:txBody>
      </p:sp>
      <p:cxnSp>
        <p:nvCxnSpPr>
          <p:cNvPr id="9" name="Straight Connector 8"/>
          <p:cNvCxnSpPr/>
          <p:nvPr userDrawn="1">
            <p:custDataLst>
              <p:tags r:id="rId7"/>
            </p:custDataLst>
          </p:nvPr>
        </p:nvCxnSpPr>
        <p:spPr>
          <a:xfrm>
            <a:off x="0" y="1196975"/>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custDataLst>
              <p:tags r:id="rId8"/>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250353" y="5229200"/>
            <a:ext cx="6400800" cy="625624"/>
          </a:xfrm>
        </p:spPr>
        <p:txBody>
          <a:bodyPr>
            <a:normAutofit/>
          </a:bodyPr>
          <a:lstStyle>
            <a:lvl1pPr marL="0" indent="0" algn="ctr">
              <a:buNone/>
              <a:defRPr sz="2800" b="1">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Date Placeholder 3"/>
          <p:cNvSpPr>
            <a:spLocks noGrp="1"/>
          </p:cNvSpPr>
          <p:nvPr>
            <p:ph type="dt" sz="half" idx="10"/>
            <p:custDataLst>
              <p:tags r:id="rId9"/>
            </p:custDataLst>
          </p:nvPr>
        </p:nvSpPr>
        <p:spPr/>
        <p:txBody>
          <a:bodyPr/>
          <a:lstStyle>
            <a:lvl1pPr>
              <a:defRPr dirty="0"/>
            </a:lvl1pPr>
          </a:lstStyle>
          <a:p>
            <a:pPr>
              <a:defRPr/>
            </a:pPr>
            <a:endParaRPr lang="lt-LT" dirty="0"/>
          </a:p>
        </p:txBody>
      </p:sp>
      <p:sp>
        <p:nvSpPr>
          <p:cNvPr id="13" name="Footer Placeholder 4"/>
          <p:cNvSpPr>
            <a:spLocks noGrp="1"/>
          </p:cNvSpPr>
          <p:nvPr>
            <p:ph type="ftr" sz="quarter" idx="11"/>
            <p:custDataLst>
              <p:tags r:id="rId10"/>
            </p:custDataLst>
          </p:nvPr>
        </p:nvSpPr>
        <p:spPr/>
        <p:txBody>
          <a:bodyPr/>
          <a:lstStyle>
            <a:lvl1pPr>
              <a:defRPr/>
            </a:lvl1pPr>
          </a:lstStyle>
          <a:p>
            <a:pPr>
              <a:defRPr/>
            </a:pPr>
            <a:endParaRPr lang="lt-LT" dirty="0"/>
          </a:p>
        </p:txBody>
      </p:sp>
      <p:sp>
        <p:nvSpPr>
          <p:cNvPr id="14" name="Slide Number Placeholder 5"/>
          <p:cNvSpPr>
            <a:spLocks noGrp="1"/>
          </p:cNvSpPr>
          <p:nvPr>
            <p:ph type="sldNum" sz="quarter" idx="12"/>
            <p:custDataLst>
              <p:tags r:id="rId11"/>
            </p:custDataLst>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E8349032-76E1-43B4-9B66-7DDAF55BA294}" type="slidenum">
              <a:rPr lang="en-US"/>
              <a:pPr>
                <a:defRPr/>
              </a:pPr>
              <a:t>‹#›</a:t>
            </a:fld>
            <a:endParaRPr lang="en-US" dirty="0"/>
          </a:p>
        </p:txBody>
      </p:sp>
    </p:spTree>
    <p:extLst>
      <p:ext uri="{BB962C8B-B14F-4D97-AF65-F5344CB8AC3E}">
        <p14:creationId xmlns:p14="http://schemas.microsoft.com/office/powerpoint/2010/main" val="331490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4" name="Slide Number Placeholder 5"/>
          <p:cNvSpPr txBox="1">
            <a:spLocks/>
          </p:cNvSpPr>
          <p:nvPr userDrawn="1">
            <p:custDataLst>
              <p:tags r:id="rId1"/>
            </p:custDataLst>
          </p:nvPr>
        </p:nvSpPr>
        <p:spPr>
          <a:xfrm>
            <a:off x="6705600" y="6416675"/>
            <a:ext cx="2133600" cy="365125"/>
          </a:xfrm>
          <a:prstGeom prst="rect">
            <a:avLst/>
          </a:prstGeom>
        </p:spPr>
        <p:txBody>
          <a:bodyPr anchor="ctr"/>
          <a:lstStyle>
            <a:defPPr>
              <a:defRPr lang="lt-L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prstClr val="black">
                  <a:tint val="75000"/>
                </a:prstClr>
              </a:solidFill>
            </a:endParaRPr>
          </a:p>
        </p:txBody>
      </p:sp>
      <p:cxnSp>
        <p:nvCxnSpPr>
          <p:cNvPr id="5" name="Straight Connector 4"/>
          <p:cNvCxnSpPr/>
          <p:nvPr userDrawn="1">
            <p:custDataLst>
              <p:tags r:id="rId2"/>
            </p:custDataLst>
          </p:nvPr>
        </p:nvCxnSpPr>
        <p:spPr>
          <a:xfrm>
            <a:off x="0" y="9144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custDataLst>
              <p:tags r:id="rId3"/>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5940425" y="6453188"/>
            <a:ext cx="3168650"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lt-LT" sz="1200" i="1" noProof="1">
                <a:solidFill>
                  <a:srgbClr val="1F497D">
                    <a:lumMod val="75000"/>
                  </a:srgbClr>
                </a:solidFill>
              </a:rPr>
              <a:t>Research and consulting alliance</a:t>
            </a:r>
          </a:p>
        </p:txBody>
      </p:sp>
      <p:sp>
        <p:nvSpPr>
          <p:cNvPr id="8" name="Title 1"/>
          <p:cNvSpPr>
            <a:spLocks noGrp="1"/>
          </p:cNvSpPr>
          <p:nvPr>
            <p:ph type="title"/>
          </p:nvPr>
        </p:nvSpPr>
        <p:spPr>
          <a:xfrm>
            <a:off x="358466" y="414681"/>
            <a:ext cx="8229600" cy="487362"/>
          </a:xfrm>
        </p:spPr>
        <p:txBody>
          <a:bodyPr>
            <a:normAutofit/>
          </a:bodyPr>
          <a:lstStyle>
            <a:lvl1pPr algn="l">
              <a:defRPr sz="2400" b="1">
                <a:solidFill>
                  <a:schemeClr val="tx2">
                    <a:lumMod val="75000"/>
                  </a:schemeClr>
                </a:solidFill>
                <a:latin typeface="+mj-lt"/>
              </a:defRPr>
            </a:lvl1pPr>
          </a:lstStyle>
          <a:p>
            <a:r>
              <a:rPr lang="en-US" smtClean="0"/>
              <a:t>Click to edit Master title style</a:t>
            </a:r>
            <a:endParaRPr lang="en-US" dirty="0"/>
          </a:p>
        </p:txBody>
      </p:sp>
      <p:sp>
        <p:nvSpPr>
          <p:cNvPr id="9" name="Content Placeholder 2"/>
          <p:cNvSpPr>
            <a:spLocks noGrp="1"/>
          </p:cNvSpPr>
          <p:nvPr>
            <p:ph idx="1"/>
          </p:nvPr>
        </p:nvSpPr>
        <p:spPr>
          <a:xfrm>
            <a:off x="381000" y="1341437"/>
            <a:ext cx="8229600" cy="4525963"/>
          </a:xfrm>
        </p:spPr>
        <p:txBody>
          <a:bodyPr/>
          <a:lstStyle>
            <a:lvl1pPr marL="342900" indent="-342900">
              <a:buFont typeface="Wingdings" pitchFamily="2" charset="2"/>
              <a:buChar char="§"/>
              <a:defRPr sz="2000">
                <a:latin typeface="+mj-lt"/>
              </a:defRPr>
            </a:lvl1pPr>
            <a:lvl2pPr marL="742950" indent="-285750">
              <a:buFont typeface="Arial" pitchFamily="34" charset="0"/>
              <a:buChar char="•"/>
              <a:defRPr sz="1800">
                <a:latin typeface="+mj-lt"/>
              </a:defRPr>
            </a:lvl2pPr>
            <a:lvl3pPr>
              <a:defRPr sz="1600">
                <a:latin typeface="+mj-lt"/>
              </a:defRPr>
            </a:lvl3pPr>
          </a:lstStyle>
          <a:p>
            <a:pPr lvl="0"/>
            <a:r>
              <a:rPr lang="en-US" smtClean="0"/>
              <a:t>Click to edit Master text styles</a:t>
            </a:r>
          </a:p>
          <a:p>
            <a:pPr lvl="1"/>
            <a:r>
              <a:rPr lang="en-US" smtClean="0"/>
              <a:t>Second level</a:t>
            </a:r>
          </a:p>
          <a:p>
            <a:pPr lvl="2"/>
            <a:r>
              <a:rPr lang="en-US" smtClean="0"/>
              <a:t>Third level</a:t>
            </a:r>
          </a:p>
        </p:txBody>
      </p:sp>
      <p:sp>
        <p:nvSpPr>
          <p:cNvPr id="10" name="Footer Placeholder 4"/>
          <p:cNvSpPr>
            <a:spLocks noGrp="1"/>
          </p:cNvSpPr>
          <p:nvPr>
            <p:ph type="ftr" sz="quarter" idx="10"/>
          </p:nvPr>
        </p:nvSpPr>
        <p:spPr/>
        <p:txBody>
          <a:bodyPr/>
          <a:lstStyle>
            <a:lvl1pPr>
              <a:defRPr/>
            </a:lvl1pPr>
          </a:lstStyle>
          <a:p>
            <a:pPr>
              <a:defRPr/>
            </a:pPr>
            <a:endParaRPr lang="lt-LT" dirty="0"/>
          </a:p>
        </p:txBody>
      </p:sp>
      <p:sp>
        <p:nvSpPr>
          <p:cNvPr id="11" name="Slide Number Placeholder 5"/>
          <p:cNvSpPr>
            <a:spLocks noGrp="1"/>
          </p:cNvSpPr>
          <p:nvPr>
            <p:ph type="sldNum" sz="quarter" idx="11"/>
          </p:nvPr>
        </p:nvSpPr>
        <p:spPr>
          <a:xfrm>
            <a:off x="6553200" y="6356350"/>
            <a:ext cx="2133600" cy="365125"/>
          </a:xfrm>
          <a:prstGeom prst="rect">
            <a:avLst/>
          </a:prstGeom>
        </p:spPr>
        <p:txBody>
          <a:bodyPr/>
          <a:lstStyle>
            <a:lvl1pPr fontAlgn="auto">
              <a:spcBef>
                <a:spcPts val="0"/>
              </a:spcBef>
              <a:spcAft>
                <a:spcPts val="0"/>
              </a:spcAft>
              <a:defRPr dirty="0">
                <a:solidFill>
                  <a:prstClr val="black"/>
                </a:solidFill>
                <a:latin typeface="+mn-lt"/>
                <a:cs typeface="+mn-cs"/>
              </a:defRPr>
            </a:lvl1pPr>
          </a:lstStyle>
          <a:p>
            <a:pPr>
              <a:defRPr/>
            </a:pPr>
            <a:endParaRPr lang="lt-LT" dirty="0"/>
          </a:p>
        </p:txBody>
      </p:sp>
    </p:spTree>
    <p:extLst>
      <p:ext uri="{BB962C8B-B14F-4D97-AF65-F5344CB8AC3E}">
        <p14:creationId xmlns:p14="http://schemas.microsoft.com/office/powerpoint/2010/main" val="4125593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Date Placeholder 6"/>
          <p:cNvSpPr>
            <a:spLocks noGrp="1"/>
          </p:cNvSpPr>
          <p:nvPr>
            <p:ph type="dt" sz="half" idx="10"/>
          </p:nvPr>
        </p:nvSpPr>
        <p:spPr/>
        <p:txBody>
          <a:bodyPr/>
          <a:lstStyle/>
          <a:p>
            <a:fld id="{687B40B2-D7A0-49F2-B980-9966DB1121D0}" type="datetime1">
              <a:rPr lang="lt-LT" smtClean="0">
                <a:solidFill>
                  <a:prstClr val="black">
                    <a:tint val="75000"/>
                  </a:prstClr>
                </a:solidFill>
              </a:rPr>
              <a:pPr/>
              <a:t>2016.01.14</a:t>
            </a:fld>
            <a:endParaRPr lang="lt-LT"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lt-LT" dirty="0">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34CB9F8-77B5-4921-A094-B1BD9F0E400E}" type="slidenum">
              <a:rPr lang="lt-LT" smtClean="0">
                <a:solidFill>
                  <a:prstClr val="black"/>
                </a:solidFill>
              </a:rPr>
              <a:pPr/>
              <a:t>‹#›</a:t>
            </a:fld>
            <a:endParaRPr lang="lt-LT" dirty="0">
              <a:solidFill>
                <a:prstClr val="black"/>
              </a:solidFill>
            </a:endParaRPr>
          </a:p>
        </p:txBody>
      </p:sp>
    </p:spTree>
    <p:extLst>
      <p:ext uri="{BB962C8B-B14F-4D97-AF65-F5344CB8AC3E}">
        <p14:creationId xmlns:p14="http://schemas.microsoft.com/office/powerpoint/2010/main" val="235114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Date Placeholder 2"/>
          <p:cNvSpPr>
            <a:spLocks noGrp="1"/>
          </p:cNvSpPr>
          <p:nvPr>
            <p:ph type="dt" sz="half" idx="10"/>
          </p:nvPr>
        </p:nvSpPr>
        <p:spPr/>
        <p:txBody>
          <a:bodyPr/>
          <a:lstStyle/>
          <a:p>
            <a:fld id="{D589841C-E080-4B12-A477-5C5E915EF42C}" type="datetime1">
              <a:rPr lang="lt-LT" smtClean="0">
                <a:solidFill>
                  <a:prstClr val="black">
                    <a:tint val="75000"/>
                  </a:prstClr>
                </a:solidFill>
              </a:rPr>
              <a:pPr/>
              <a:t>2016.01.14</a:t>
            </a:fld>
            <a:endParaRPr lang="lt-LT"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lt-LT" dirty="0">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34CB9F8-77B5-4921-A094-B1BD9F0E400E}" type="slidenum">
              <a:rPr lang="lt-LT" smtClean="0">
                <a:solidFill>
                  <a:prstClr val="black"/>
                </a:solidFill>
              </a:rPr>
              <a:pPr/>
              <a:t>‹#›</a:t>
            </a:fld>
            <a:endParaRPr lang="lt-LT" dirty="0">
              <a:solidFill>
                <a:prstClr val="black"/>
              </a:solidFill>
            </a:endParaRPr>
          </a:p>
        </p:txBody>
      </p:sp>
    </p:spTree>
    <p:extLst>
      <p:ext uri="{BB962C8B-B14F-4D97-AF65-F5344CB8AC3E}">
        <p14:creationId xmlns:p14="http://schemas.microsoft.com/office/powerpoint/2010/main" val="2166442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0CEDFD-46E9-428D-840C-922D5B58059F}" type="datetime1">
              <a:rPr lang="lt-LT" smtClean="0">
                <a:solidFill>
                  <a:prstClr val="black">
                    <a:tint val="75000"/>
                  </a:prstClr>
                </a:solidFill>
              </a:rPr>
              <a:pPr/>
              <a:t>2016.01.14</a:t>
            </a:fld>
            <a:endParaRPr lang="lt-LT"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lt-LT" dirty="0">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34CB9F8-77B5-4921-A094-B1BD9F0E400E}" type="slidenum">
              <a:rPr lang="lt-LT" smtClean="0">
                <a:solidFill>
                  <a:prstClr val="black"/>
                </a:solidFill>
              </a:rPr>
              <a:pPr/>
              <a:t>‹#›</a:t>
            </a:fld>
            <a:endParaRPr lang="lt-LT" dirty="0">
              <a:solidFill>
                <a:prstClr val="black"/>
              </a:solidFill>
            </a:endParaRPr>
          </a:p>
        </p:txBody>
      </p:sp>
    </p:spTree>
    <p:extLst>
      <p:ext uri="{BB962C8B-B14F-4D97-AF65-F5344CB8AC3E}">
        <p14:creationId xmlns:p14="http://schemas.microsoft.com/office/powerpoint/2010/main" val="38029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0F926D-A98E-45EF-9D60-7F331E9FE1AF}" type="datetime1">
              <a:rPr lang="lt-LT" smtClean="0">
                <a:solidFill>
                  <a:prstClr val="black">
                    <a:tint val="75000"/>
                  </a:prstClr>
                </a:solidFill>
              </a:rPr>
              <a:pPr/>
              <a:t>2016.01.14</a:t>
            </a:fld>
            <a:endParaRPr lang="lt-LT"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lt-LT"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34CB9F8-77B5-4921-A094-B1BD9F0E400E}" type="slidenum">
              <a:rPr lang="lt-LT" smtClean="0">
                <a:solidFill>
                  <a:prstClr val="black"/>
                </a:solidFill>
              </a:rPr>
              <a:pPr/>
              <a:t>‹#›</a:t>
            </a:fld>
            <a:endParaRPr lang="lt-LT" dirty="0">
              <a:solidFill>
                <a:prstClr val="black"/>
              </a:solidFill>
            </a:endParaRPr>
          </a:p>
        </p:txBody>
      </p:sp>
    </p:spTree>
    <p:extLst>
      <p:ext uri="{BB962C8B-B14F-4D97-AF65-F5344CB8AC3E}">
        <p14:creationId xmlns:p14="http://schemas.microsoft.com/office/powerpoint/2010/main" val="2779817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lt-L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3F6AFE-7B81-4D3F-A0CB-F7253A39A3BD}" type="datetime1">
              <a:rPr lang="lt-LT" smtClean="0">
                <a:solidFill>
                  <a:prstClr val="black">
                    <a:tint val="75000"/>
                  </a:prstClr>
                </a:solidFill>
              </a:rPr>
              <a:pPr/>
              <a:t>2016.01.14</a:t>
            </a:fld>
            <a:endParaRPr lang="lt-LT"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lt-LT"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34CB9F8-77B5-4921-A094-B1BD9F0E400E}" type="slidenum">
              <a:rPr lang="lt-LT" smtClean="0">
                <a:solidFill>
                  <a:prstClr val="black"/>
                </a:solidFill>
              </a:rPr>
              <a:pPr/>
              <a:t>‹#›</a:t>
            </a:fld>
            <a:endParaRPr lang="lt-LT" dirty="0">
              <a:solidFill>
                <a:prstClr val="black"/>
              </a:solidFill>
            </a:endParaRPr>
          </a:p>
        </p:txBody>
      </p:sp>
    </p:spTree>
    <p:extLst>
      <p:ext uri="{BB962C8B-B14F-4D97-AF65-F5344CB8AC3E}">
        <p14:creationId xmlns:p14="http://schemas.microsoft.com/office/powerpoint/2010/main" val="34606194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39762"/>
          </a:xfrm>
          <a:prstGeom prst="rect">
            <a:avLst/>
          </a:prstGeom>
        </p:spPr>
        <p:txBody>
          <a:bodyPr vert="horz" lIns="91440" tIns="45720" rIns="91440" bIns="45720" rtlCol="0" anchor="ctr">
            <a:normAutofit/>
          </a:bodyPr>
          <a:lstStyle/>
          <a:p>
            <a:r>
              <a:rPr lang="en-US" smtClean="0"/>
              <a:t>Click to edit Master title style</a:t>
            </a:r>
            <a:endParaRPr lang="lt-LT"/>
          </a:p>
        </p:txBody>
      </p:sp>
      <p:sp>
        <p:nvSpPr>
          <p:cNvPr id="3" name="Text Placeholder 2"/>
          <p:cNvSpPr>
            <a:spLocks noGrp="1"/>
          </p:cNvSpPr>
          <p:nvPr>
            <p:ph type="body" idx="1"/>
          </p:nvPr>
        </p:nvSpPr>
        <p:spPr>
          <a:xfrm>
            <a:off x="457200" y="1088740"/>
            <a:ext cx="8229600" cy="503742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8BBE8-32D4-49CD-9440-2D2F19FD2DA4}" type="datetime1">
              <a:rPr lang="lt-LT" smtClean="0">
                <a:solidFill>
                  <a:prstClr val="black">
                    <a:tint val="75000"/>
                  </a:prstClr>
                </a:solidFill>
              </a:rPr>
              <a:pPr/>
              <a:t>2016.01.14</a:t>
            </a:fld>
            <a:endParaRPr lang="lt-LT">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solidFill>
                <a:prstClr val="black">
                  <a:tint val="75000"/>
                </a:prstClr>
              </a:solidFill>
            </a:endParaRPr>
          </a:p>
        </p:txBody>
      </p:sp>
      <p:cxnSp>
        <p:nvCxnSpPr>
          <p:cNvPr id="8" name="Straight Connector 7"/>
          <p:cNvCxnSpPr/>
          <p:nvPr>
            <p:custDataLst>
              <p:tags r:id="rId49"/>
            </p:custDataLst>
          </p:nvPr>
        </p:nvCxnSpPr>
        <p:spPr>
          <a:xfrm>
            <a:off x="0" y="632460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442" descr="C:\Users\Vartotojas\Desktop\image001.png"/>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1086105" y="6503703"/>
            <a:ext cx="2038095" cy="266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2142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673" r:id="rId45"/>
    <p:sldLayoutId id="2147483661" r:id="rId46"/>
    <p:sldLayoutId id="2147483662" r:id="rId4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tags" Target="../tags/tag221.xml"/><Relationship Id="rId18" Type="http://schemas.openxmlformats.org/officeDocument/2006/relationships/image" Target="../media/image5.tmp"/><Relationship Id="rId3" Type="http://schemas.openxmlformats.org/officeDocument/2006/relationships/tags" Target="../tags/tag211.xml"/><Relationship Id="rId7" Type="http://schemas.openxmlformats.org/officeDocument/2006/relationships/tags" Target="../tags/tag215.xml"/><Relationship Id="rId12" Type="http://schemas.openxmlformats.org/officeDocument/2006/relationships/tags" Target="../tags/tag220.xml"/><Relationship Id="rId17" Type="http://schemas.openxmlformats.org/officeDocument/2006/relationships/image" Target="../media/image4.gif"/><Relationship Id="rId2" Type="http://schemas.openxmlformats.org/officeDocument/2006/relationships/tags" Target="../tags/tag210.xml"/><Relationship Id="rId16" Type="http://schemas.openxmlformats.org/officeDocument/2006/relationships/image" Target="../media/image3.emf"/><Relationship Id="rId20" Type="http://schemas.openxmlformats.org/officeDocument/2006/relationships/image" Target="../media/image7.png"/><Relationship Id="rId1" Type="http://schemas.openxmlformats.org/officeDocument/2006/relationships/vmlDrawing" Target="../drawings/vmlDrawing4.vml"/><Relationship Id="rId6" Type="http://schemas.openxmlformats.org/officeDocument/2006/relationships/tags" Target="../tags/tag214.xml"/><Relationship Id="rId11" Type="http://schemas.openxmlformats.org/officeDocument/2006/relationships/tags" Target="../tags/tag219.xml"/><Relationship Id="rId5" Type="http://schemas.openxmlformats.org/officeDocument/2006/relationships/tags" Target="../tags/tag213.xml"/><Relationship Id="rId15" Type="http://schemas.openxmlformats.org/officeDocument/2006/relationships/oleObject" Target="../embeddings/oleObject5.bin"/><Relationship Id="rId10" Type="http://schemas.openxmlformats.org/officeDocument/2006/relationships/tags" Target="../tags/tag218.xml"/><Relationship Id="rId19" Type="http://schemas.openxmlformats.org/officeDocument/2006/relationships/image" Target="../media/image6.tmp"/><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slideLayout" Target="../slideLayouts/slideLayout20.xml"/><Relationship Id="rId1" Type="http://schemas.openxmlformats.org/officeDocument/2006/relationships/tags" Target="../tags/tag259.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1.xml"/><Relationship Id="rId1" Type="http://schemas.openxmlformats.org/officeDocument/2006/relationships/tags" Target="../tags/tag2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2.xml"/><Relationship Id="rId1" Type="http://schemas.openxmlformats.org/officeDocument/2006/relationships/tags" Target="../tags/tag261.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3.xml"/><Relationship Id="rId1" Type="http://schemas.openxmlformats.org/officeDocument/2006/relationships/tags" Target="../tags/tag262.xml"/><Relationship Id="rId5" Type="http://schemas.openxmlformats.org/officeDocument/2006/relationships/image" Target="../media/image33.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4.xml"/><Relationship Id="rId1" Type="http://schemas.openxmlformats.org/officeDocument/2006/relationships/tags" Target="../tags/tag263.xml"/><Relationship Id="rId6" Type="http://schemas.openxmlformats.org/officeDocument/2006/relationships/image" Target="../media/image27.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slideLayout" Target="../slideLayouts/slideLayout25.xml"/><Relationship Id="rId1" Type="http://schemas.openxmlformats.org/officeDocument/2006/relationships/tags" Target="../tags/tag26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65.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7.xml"/><Relationship Id="rId1" Type="http://schemas.openxmlformats.org/officeDocument/2006/relationships/tags" Target="../tags/tag266.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slideLayout" Target="../slideLayouts/slideLayout28.xml"/><Relationship Id="rId1" Type="http://schemas.openxmlformats.org/officeDocument/2006/relationships/tags" Target="../tags/tag26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9.xml"/><Relationship Id="rId1" Type="http://schemas.openxmlformats.org/officeDocument/2006/relationships/tags" Target="../tags/tag26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slideLayout" Target="../slideLayouts/slideLayout13.xml"/><Relationship Id="rId4" Type="http://schemas.openxmlformats.org/officeDocument/2006/relationships/tags" Target="../tags/tag22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269.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31.xml"/><Relationship Id="rId1" Type="http://schemas.openxmlformats.org/officeDocument/2006/relationships/tags" Target="../tags/tag270.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32.xml"/><Relationship Id="rId1" Type="http://schemas.openxmlformats.org/officeDocument/2006/relationships/tags" Target="../tags/tag271.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3.xml"/><Relationship Id="rId1" Type="http://schemas.openxmlformats.org/officeDocument/2006/relationships/tags" Target="../tags/tag272.xml"/><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34.xml"/><Relationship Id="rId1" Type="http://schemas.openxmlformats.org/officeDocument/2006/relationships/tags" Target="../tags/tag27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27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275.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37.xml"/><Relationship Id="rId1" Type="http://schemas.openxmlformats.org/officeDocument/2006/relationships/tags" Target="../tags/tag276.xml"/></Relationships>
</file>

<file path=ppt/slides/_rels/slide28.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 Id="rId5" Type="http://schemas.openxmlformats.org/officeDocument/2006/relationships/slideLayout" Target="../slideLayouts/slideLayout38.xml"/><Relationship Id="rId4" Type="http://schemas.openxmlformats.org/officeDocument/2006/relationships/tags" Target="../tags/tag28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82.xml"/><Relationship Id="rId7" Type="http://schemas.openxmlformats.org/officeDocument/2006/relationships/oleObject" Target="../embeddings/oleObject7.bin"/><Relationship Id="rId12" Type="http://schemas.openxmlformats.org/officeDocument/2006/relationships/image" Target="../media/image68.jpeg"/><Relationship Id="rId2" Type="http://schemas.openxmlformats.org/officeDocument/2006/relationships/tags" Target="../tags/tag281.xml"/><Relationship Id="rId1" Type="http://schemas.openxmlformats.org/officeDocument/2006/relationships/vmlDrawing" Target="../drawings/vmlDrawing6.vml"/><Relationship Id="rId6" Type="http://schemas.openxmlformats.org/officeDocument/2006/relationships/notesSlide" Target="../notesSlides/notesSlide2.xml"/><Relationship Id="rId11" Type="http://schemas.openxmlformats.org/officeDocument/2006/relationships/hyperlink" Target="http://www.smartcontinent.com/" TargetMode="External"/><Relationship Id="rId5" Type="http://schemas.openxmlformats.org/officeDocument/2006/relationships/slideLayout" Target="../slideLayouts/slideLayout44.xml"/><Relationship Id="rId10" Type="http://schemas.openxmlformats.org/officeDocument/2006/relationships/hyperlink" Target="mailto:lt@smartcontinent.com" TargetMode="External"/><Relationship Id="rId4" Type="http://schemas.openxmlformats.org/officeDocument/2006/relationships/tags" Target="../tags/tag283.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26.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15.xml"/><Relationship Id="rId1" Type="http://schemas.openxmlformats.org/officeDocument/2006/relationships/tags" Target="../tags/tag22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slideLayout" Target="../slideLayouts/slideLayout16.xml"/><Relationship Id="rId1" Type="http://schemas.openxmlformats.org/officeDocument/2006/relationships/tags" Target="../tags/tag22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7.xml"/><Relationship Id="rId1" Type="http://schemas.openxmlformats.org/officeDocument/2006/relationships/tags" Target="../tags/tag229.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230.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tags" Target="../tags/tag237.xml"/><Relationship Id="rId13" Type="http://schemas.openxmlformats.org/officeDocument/2006/relationships/tags" Target="../tags/tag242.xml"/><Relationship Id="rId18" Type="http://schemas.openxmlformats.org/officeDocument/2006/relationships/tags" Target="../tags/tag247.xml"/><Relationship Id="rId26" Type="http://schemas.openxmlformats.org/officeDocument/2006/relationships/tags" Target="../tags/tag255.xml"/><Relationship Id="rId39" Type="http://schemas.openxmlformats.org/officeDocument/2006/relationships/image" Target="../media/image30.png"/><Relationship Id="rId3" Type="http://schemas.openxmlformats.org/officeDocument/2006/relationships/tags" Target="../tags/tag232.xml"/><Relationship Id="rId21" Type="http://schemas.openxmlformats.org/officeDocument/2006/relationships/tags" Target="../tags/tag250.xml"/><Relationship Id="rId34" Type="http://schemas.openxmlformats.org/officeDocument/2006/relationships/image" Target="../media/image10.png"/><Relationship Id="rId7" Type="http://schemas.openxmlformats.org/officeDocument/2006/relationships/tags" Target="../tags/tag236.xml"/><Relationship Id="rId12" Type="http://schemas.openxmlformats.org/officeDocument/2006/relationships/tags" Target="../tags/tag241.xml"/><Relationship Id="rId17" Type="http://schemas.openxmlformats.org/officeDocument/2006/relationships/tags" Target="../tags/tag246.xml"/><Relationship Id="rId25" Type="http://schemas.openxmlformats.org/officeDocument/2006/relationships/tags" Target="../tags/tag254.xml"/><Relationship Id="rId33" Type="http://schemas.openxmlformats.org/officeDocument/2006/relationships/image" Target="../media/image2.emf"/><Relationship Id="rId38" Type="http://schemas.openxmlformats.org/officeDocument/2006/relationships/image" Target="../media/image29.png"/><Relationship Id="rId2" Type="http://schemas.openxmlformats.org/officeDocument/2006/relationships/tags" Target="../tags/tag231.xml"/><Relationship Id="rId16" Type="http://schemas.openxmlformats.org/officeDocument/2006/relationships/tags" Target="../tags/tag245.xml"/><Relationship Id="rId20" Type="http://schemas.openxmlformats.org/officeDocument/2006/relationships/tags" Target="../tags/tag249.xml"/><Relationship Id="rId29" Type="http://schemas.openxmlformats.org/officeDocument/2006/relationships/tags" Target="../tags/tag258.xml"/><Relationship Id="rId1" Type="http://schemas.openxmlformats.org/officeDocument/2006/relationships/vmlDrawing" Target="../drawings/vmlDrawing5.vml"/><Relationship Id="rId6" Type="http://schemas.openxmlformats.org/officeDocument/2006/relationships/tags" Target="../tags/tag235.xml"/><Relationship Id="rId11" Type="http://schemas.openxmlformats.org/officeDocument/2006/relationships/tags" Target="../tags/tag240.xml"/><Relationship Id="rId24" Type="http://schemas.openxmlformats.org/officeDocument/2006/relationships/tags" Target="../tags/tag253.xml"/><Relationship Id="rId32" Type="http://schemas.openxmlformats.org/officeDocument/2006/relationships/oleObject" Target="../embeddings/oleObject6.bin"/><Relationship Id="rId37" Type="http://schemas.openxmlformats.org/officeDocument/2006/relationships/image" Target="../media/image28.png"/><Relationship Id="rId5" Type="http://schemas.openxmlformats.org/officeDocument/2006/relationships/tags" Target="../tags/tag234.xml"/><Relationship Id="rId15" Type="http://schemas.openxmlformats.org/officeDocument/2006/relationships/tags" Target="../tags/tag244.xml"/><Relationship Id="rId23" Type="http://schemas.openxmlformats.org/officeDocument/2006/relationships/tags" Target="../tags/tag252.xml"/><Relationship Id="rId28" Type="http://schemas.openxmlformats.org/officeDocument/2006/relationships/tags" Target="../tags/tag257.xml"/><Relationship Id="rId36" Type="http://schemas.openxmlformats.org/officeDocument/2006/relationships/image" Target="../media/image12.png"/><Relationship Id="rId10" Type="http://schemas.openxmlformats.org/officeDocument/2006/relationships/tags" Target="../tags/tag239.xml"/><Relationship Id="rId19" Type="http://schemas.openxmlformats.org/officeDocument/2006/relationships/tags" Target="../tags/tag248.xml"/><Relationship Id="rId31" Type="http://schemas.openxmlformats.org/officeDocument/2006/relationships/notesSlide" Target="../notesSlides/notesSlide1.xml"/><Relationship Id="rId4" Type="http://schemas.openxmlformats.org/officeDocument/2006/relationships/tags" Target="../tags/tag233.xml"/><Relationship Id="rId9" Type="http://schemas.openxmlformats.org/officeDocument/2006/relationships/tags" Target="../tags/tag238.xml"/><Relationship Id="rId14" Type="http://schemas.openxmlformats.org/officeDocument/2006/relationships/tags" Target="../tags/tag243.xml"/><Relationship Id="rId22" Type="http://schemas.openxmlformats.org/officeDocument/2006/relationships/tags" Target="../tags/tag251.xml"/><Relationship Id="rId27" Type="http://schemas.openxmlformats.org/officeDocument/2006/relationships/tags" Target="../tags/tag256.xml"/><Relationship Id="rId30" Type="http://schemas.openxmlformats.org/officeDocument/2006/relationships/slideLayout" Target="../slideLayouts/slideLayout19.xml"/><Relationship Id="rId35"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extLst>
              <p:ext uri="{D42A27DB-BD31-4B8C-83A1-F6EECF244321}">
                <p14:modId xmlns:p14="http://schemas.microsoft.com/office/powerpoint/2010/main" val="1099045925"/>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7220"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0" y="0"/>
                        <a:ext cx="158750" cy="158750"/>
                      </a:xfrm>
                      <a:prstGeom prst="rect">
                        <a:avLst/>
                      </a:prstGeom>
                    </p:spPr>
                  </p:pic>
                </p:oleObj>
              </mc:Fallback>
            </mc:AlternateContent>
          </a:graphicData>
        </a:graphic>
      </p:graphicFrame>
      <p:sp>
        <p:nvSpPr>
          <p:cNvPr id="5" name="Subtitle 1"/>
          <p:cNvSpPr txBox="1">
            <a:spLocks/>
          </p:cNvSpPr>
          <p:nvPr>
            <p:custDataLst>
              <p:tags r:id="rId3"/>
            </p:custDataLst>
          </p:nvPr>
        </p:nvSpPr>
        <p:spPr>
          <a:xfrm>
            <a:off x="250352" y="5013176"/>
            <a:ext cx="8714135" cy="6256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
              <a:defRPr sz="20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900" b="1" dirty="0" smtClean="0">
                <a:solidFill>
                  <a:srgbClr val="1F497D">
                    <a:lumMod val="75000"/>
                  </a:srgbClr>
                </a:solidFill>
              </a:rPr>
              <a:t>JURBARKO RAJONO </a:t>
            </a:r>
            <a:r>
              <a:rPr lang="lt-LT" sz="1900" b="1" dirty="0" smtClean="0">
                <a:solidFill>
                  <a:srgbClr val="1F497D">
                    <a:lumMod val="75000"/>
                  </a:srgbClr>
                </a:solidFill>
              </a:rPr>
              <a:t>VIEŠŲJŲ PASTATŲ MODERNIZAVIMO IR ENERGIJOS EFEKTYVUMO DIDINIMO GALIMYBIŲ STUDIJA</a:t>
            </a:r>
            <a:endParaRPr lang="lt-LT" sz="1900" b="1" dirty="0">
              <a:solidFill>
                <a:srgbClr val="1F497D">
                  <a:lumMod val="75000"/>
                </a:srgbClr>
              </a:solidFill>
            </a:endParaRPr>
          </a:p>
        </p:txBody>
      </p:sp>
      <p:sp>
        <p:nvSpPr>
          <p:cNvPr id="6" name="TextBox 5"/>
          <p:cNvSpPr txBox="1"/>
          <p:nvPr>
            <p:custDataLst>
              <p:tags r:id="rId4"/>
            </p:custDataLst>
          </p:nvPr>
        </p:nvSpPr>
        <p:spPr>
          <a:xfrm>
            <a:off x="7092280" y="5872204"/>
            <a:ext cx="784189" cy="307777"/>
          </a:xfrm>
          <a:prstGeom prst="rect">
            <a:avLst/>
          </a:prstGeom>
          <a:noFill/>
        </p:spPr>
        <p:txBody>
          <a:bodyPr wrap="none" rtlCol="0">
            <a:spAutoFit/>
          </a:bodyPr>
          <a:lstStyle/>
          <a:p>
            <a:r>
              <a:rPr lang="lt-LT" sz="1400" b="1" dirty="0" smtClean="0">
                <a:solidFill>
                  <a:prstClr val="white">
                    <a:lumMod val="65000"/>
                  </a:prstClr>
                </a:solidFill>
              </a:rPr>
              <a:t>201</a:t>
            </a:r>
            <a:r>
              <a:rPr lang="en-US" sz="1400" b="1" dirty="0" smtClean="0">
                <a:solidFill>
                  <a:prstClr val="white">
                    <a:lumMod val="65000"/>
                  </a:prstClr>
                </a:solidFill>
              </a:rPr>
              <a:t>6</a:t>
            </a:r>
            <a:r>
              <a:rPr lang="lt-LT" sz="1400" b="1" dirty="0" smtClean="0">
                <a:solidFill>
                  <a:prstClr val="white">
                    <a:lumMod val="65000"/>
                  </a:prstClr>
                </a:solidFill>
              </a:rPr>
              <a:t> m.</a:t>
            </a:r>
            <a:endParaRPr lang="lt-LT" sz="1400" b="1" dirty="0">
              <a:solidFill>
                <a:prstClr val="white">
                  <a:lumMod val="65000"/>
                </a:prstClr>
              </a:solidFill>
            </a:endParaRPr>
          </a:p>
        </p:txBody>
      </p:sp>
      <p:sp>
        <p:nvSpPr>
          <p:cNvPr id="7" name="TextBox 6"/>
          <p:cNvSpPr txBox="1"/>
          <p:nvPr>
            <p:custDataLst>
              <p:tags r:id="rId5"/>
            </p:custDataLst>
          </p:nvPr>
        </p:nvSpPr>
        <p:spPr>
          <a:xfrm>
            <a:off x="251519" y="5872204"/>
            <a:ext cx="3240361" cy="307777"/>
          </a:xfrm>
          <a:prstGeom prst="rect">
            <a:avLst/>
          </a:prstGeom>
          <a:noFill/>
        </p:spPr>
        <p:txBody>
          <a:bodyPr wrap="square" rtlCol="0">
            <a:spAutoFit/>
          </a:bodyPr>
          <a:lstStyle/>
          <a:p>
            <a:r>
              <a:rPr lang="lt-LT" sz="1400" b="1" dirty="0" smtClean="0">
                <a:solidFill>
                  <a:prstClr val="white">
                    <a:lumMod val="65000"/>
                  </a:prstClr>
                </a:solidFill>
              </a:rPr>
              <a:t>TARPINĖ ATASKAITA</a:t>
            </a:r>
            <a:endParaRPr lang="lt-LT" sz="1400" b="1" dirty="0">
              <a:solidFill>
                <a:prstClr val="white">
                  <a:lumMod val="65000"/>
                </a:prstClr>
              </a:solidFill>
            </a:endParaRPr>
          </a:p>
        </p:txBody>
      </p:sp>
      <p:sp>
        <p:nvSpPr>
          <p:cNvPr id="8" name="Rectangle 7"/>
          <p:cNvSpPr/>
          <p:nvPr>
            <p:custDataLst>
              <p:tags r:id="rId6"/>
            </p:custDataLst>
          </p:nvPr>
        </p:nvSpPr>
        <p:spPr>
          <a:xfrm>
            <a:off x="0" y="1412776"/>
            <a:ext cx="9144000" cy="33843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a:p>
            <a:pPr algn="just"/>
            <a:r>
              <a:rPr lang="lt-LT" sz="1100" dirty="0">
                <a:solidFill>
                  <a:prstClr val="white"/>
                </a:solidFill>
                <a:ea typeface="Calibri"/>
                <a:cs typeface="Times New Roman"/>
              </a:rPr>
              <a:t> </a:t>
            </a:r>
          </a:p>
        </p:txBody>
      </p:sp>
      <p:sp>
        <p:nvSpPr>
          <p:cNvPr id="11" name="Rectangle 10"/>
          <p:cNvSpPr/>
          <p:nvPr>
            <p:custDataLst>
              <p:tags r:id="rId7"/>
            </p:custDataLst>
          </p:nvPr>
        </p:nvSpPr>
        <p:spPr>
          <a:xfrm>
            <a:off x="0" y="836712"/>
            <a:ext cx="9144000" cy="268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prstClr val="white"/>
              </a:solidFill>
            </a:endParaRPr>
          </a:p>
        </p:txBody>
      </p:sp>
      <p:pic>
        <p:nvPicPr>
          <p:cNvPr id="2" name="Picture 1"/>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tretch>
            <a:fillRect/>
          </a:stretch>
        </p:blipFill>
        <p:spPr>
          <a:xfrm>
            <a:off x="395536" y="350166"/>
            <a:ext cx="617834" cy="755522"/>
          </a:xfrm>
          <a:prstGeom prst="rect">
            <a:avLst/>
          </a:prstGeom>
        </p:spPr>
      </p:pic>
      <p:sp>
        <p:nvSpPr>
          <p:cNvPr id="17" name="Subtitle 1"/>
          <p:cNvSpPr txBox="1">
            <a:spLocks/>
          </p:cNvSpPr>
          <p:nvPr>
            <p:custDataLst>
              <p:tags r:id="rId9"/>
            </p:custDataLst>
          </p:nvPr>
        </p:nvSpPr>
        <p:spPr>
          <a:xfrm>
            <a:off x="1187623" y="371278"/>
            <a:ext cx="3672407" cy="7344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
              <a:defRPr sz="20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Wingdings" pitchFamily="2" charset="2"/>
              <a:buNone/>
            </a:pPr>
            <a:r>
              <a:rPr lang="lt-LT" sz="1900" b="1" dirty="0" smtClean="0">
                <a:solidFill>
                  <a:srgbClr val="1F497D">
                    <a:lumMod val="75000"/>
                  </a:srgbClr>
                </a:solidFill>
              </a:rPr>
              <a:t>JURBARKO RAJONO </a:t>
            </a:r>
          </a:p>
          <a:p>
            <a:pPr marL="0" indent="0" algn="just">
              <a:buFont typeface="Wingdings" pitchFamily="2" charset="2"/>
              <a:buNone/>
            </a:pPr>
            <a:r>
              <a:rPr lang="lt-LT" sz="1900" b="1" dirty="0" smtClean="0">
                <a:solidFill>
                  <a:srgbClr val="1F497D">
                    <a:lumMod val="75000"/>
                  </a:srgbClr>
                </a:solidFill>
              </a:rPr>
              <a:t>SAVIVALDYBĖ</a:t>
            </a:r>
            <a:endParaRPr lang="lt-LT" sz="1900" b="1" dirty="0">
              <a:solidFill>
                <a:srgbClr val="1F497D">
                  <a:lumMod val="75000"/>
                </a:srgbClr>
              </a:solidFill>
            </a:endParaRPr>
          </a:p>
        </p:txBody>
      </p:sp>
      <p:pic>
        <p:nvPicPr>
          <p:cNvPr id="10" name="Picture 9" descr="Screen Clipping"/>
          <p:cNvPicPr>
            <a:picLocks noChangeAspect="1"/>
          </p:cNvPicPr>
          <p:nvPr>
            <p:custDataLst>
              <p:tags r:id="rId10"/>
            </p:custDataLst>
          </p:nvPr>
        </p:nvPicPr>
        <p:blipFill rotWithShape="1">
          <a:blip r:embed="rId18">
            <a:extLst>
              <a:ext uri="{28A0092B-C50C-407E-A947-70E740481C1C}">
                <a14:useLocalDpi xmlns:a14="http://schemas.microsoft.com/office/drawing/2010/main" val="0"/>
              </a:ext>
            </a:extLst>
          </a:blip>
          <a:srcRect b="10940"/>
          <a:stretch/>
        </p:blipFill>
        <p:spPr>
          <a:xfrm>
            <a:off x="2517296" y="1417741"/>
            <a:ext cx="2414743" cy="1733352"/>
          </a:xfrm>
          <a:prstGeom prst="rect">
            <a:avLst/>
          </a:prstGeom>
        </p:spPr>
      </p:pic>
      <p:pic>
        <p:nvPicPr>
          <p:cNvPr id="18" name="Picture 17" descr="Screen Clipping"/>
          <p:cNvPicPr>
            <a:picLocks noChangeAspect="1"/>
          </p:cNvPicPr>
          <p:nvPr>
            <p:custDataLst>
              <p:tags r:id="rId11"/>
            </p:custDataLst>
          </p:nvPr>
        </p:nvPicPr>
        <p:blipFill rotWithShape="1">
          <a:blip r:embed="rId19">
            <a:extLst>
              <a:ext uri="{28A0092B-C50C-407E-A947-70E740481C1C}">
                <a14:useLocalDpi xmlns:a14="http://schemas.microsoft.com/office/drawing/2010/main" val="0"/>
              </a:ext>
            </a:extLst>
          </a:blip>
          <a:srcRect l="11398" b="4885"/>
          <a:stretch/>
        </p:blipFill>
        <p:spPr>
          <a:xfrm>
            <a:off x="4932040" y="1417741"/>
            <a:ext cx="4211960" cy="3379411"/>
          </a:xfrm>
          <a:prstGeom prst="rect">
            <a:avLst/>
          </a:prstGeom>
        </p:spPr>
      </p:pic>
      <p:cxnSp>
        <p:nvCxnSpPr>
          <p:cNvPr id="16" name="Straight Connector 15"/>
          <p:cNvCxnSpPr/>
          <p:nvPr>
            <p:custDataLst>
              <p:tags r:id="rId12"/>
            </p:custDataLst>
          </p:nvPr>
        </p:nvCxnSpPr>
        <p:spPr>
          <a:xfrm>
            <a:off x="11798" y="4797152"/>
            <a:ext cx="914400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custDataLst>
              <p:tags r:id="rId13"/>
            </p:custDataLst>
          </p:nvPr>
        </p:nvCxnSpPr>
        <p:spPr>
          <a:xfrm>
            <a:off x="0" y="1412776"/>
            <a:ext cx="914400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7193" name="Picture 2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7297" y="3151093"/>
            <a:ext cx="2414743" cy="1646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607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9512" y="3879240"/>
            <a:ext cx="8784975" cy="235807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71450" indent="-171450" algn="just">
              <a:buFont typeface="Arial" panose="020B0604020202020204" pitchFamily="34" charset="0"/>
              <a:buChar char="•"/>
            </a:pPr>
            <a:endParaRPr lang="lt-LT" sz="1400" dirty="0">
              <a:solidFill>
                <a:schemeClr val="tx1"/>
              </a:solidFill>
            </a:endParaRPr>
          </a:p>
        </p:txBody>
      </p:sp>
      <p:sp>
        <p:nvSpPr>
          <p:cNvPr id="12" name="Rounded Rectangle 11"/>
          <p:cNvSpPr/>
          <p:nvPr/>
        </p:nvSpPr>
        <p:spPr>
          <a:xfrm>
            <a:off x="419471" y="4081067"/>
            <a:ext cx="3720481" cy="5676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CO</a:t>
            </a:r>
            <a:r>
              <a:rPr lang="en-US" sz="1400" dirty="0" smtClean="0">
                <a:solidFill>
                  <a:schemeClr val="tx1"/>
                </a:solidFill>
              </a:rPr>
              <a:t>2</a:t>
            </a:r>
            <a:r>
              <a:rPr lang="lt-LT" sz="1400" dirty="0" smtClean="0">
                <a:solidFill>
                  <a:schemeClr val="tx1"/>
                </a:solidFill>
              </a:rPr>
              <a:t> davikliai</a:t>
            </a:r>
            <a:endParaRPr lang="lt-LT" sz="1400" dirty="0">
              <a:solidFill>
                <a:schemeClr val="tx1"/>
              </a:solidFill>
            </a:endParaRPr>
          </a:p>
        </p:txBody>
      </p:sp>
      <p:sp>
        <p:nvSpPr>
          <p:cNvPr id="2" name="Title 1"/>
          <p:cNvSpPr>
            <a:spLocks noGrp="1"/>
          </p:cNvSpPr>
          <p:nvPr>
            <p:ph type="title"/>
          </p:nvPr>
        </p:nvSpPr>
        <p:spPr>
          <a:xfrm>
            <a:off x="683568" y="414681"/>
            <a:ext cx="7904498" cy="487362"/>
          </a:xfrm>
        </p:spPr>
        <p:txBody>
          <a:bodyPr/>
          <a:lstStyle/>
          <a:p>
            <a:r>
              <a:rPr lang="lt-LT" dirty="0"/>
              <a:t>Automatinio įsijungimo mikroklimato kūrimo sprendimai</a:t>
            </a:r>
          </a:p>
        </p:txBody>
      </p:sp>
      <p:sp>
        <p:nvSpPr>
          <p:cNvPr id="3" name="Rectangle 2"/>
          <p:cNvSpPr/>
          <p:nvPr/>
        </p:nvSpPr>
        <p:spPr>
          <a:xfrm>
            <a:off x="4716016" y="1030920"/>
            <a:ext cx="4248472" cy="3098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dirty="0"/>
              <a:t>Paslaugos suteikiamos </a:t>
            </a:r>
            <a:r>
              <a:rPr lang="lt-LT" sz="1100" dirty="0" smtClean="0"/>
              <a:t>galimybės</a:t>
            </a:r>
            <a:endParaRPr lang="lt-LT" sz="1100" dirty="0"/>
          </a:p>
        </p:txBody>
      </p:sp>
      <p:sp>
        <p:nvSpPr>
          <p:cNvPr id="5" name="Rectangle 4"/>
          <p:cNvSpPr/>
          <p:nvPr/>
        </p:nvSpPr>
        <p:spPr>
          <a:xfrm>
            <a:off x="179512" y="1030921"/>
            <a:ext cx="4320480" cy="2370704"/>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100" dirty="0">
                <a:solidFill>
                  <a:schemeClr val="tx1"/>
                </a:solidFill>
              </a:rPr>
              <a:t>„Protingo namo“ sistema užtikrina, kad patalpos nebūtų šildomos ir šaldomos vienu metu, taip pat prisitaiko prie pastate dirbančių ar besilankančių žmonių ritmo ir įpročių bei pastato </a:t>
            </a:r>
            <a:r>
              <a:rPr lang="lt-LT" sz="1100" dirty="0" smtClean="0">
                <a:solidFill>
                  <a:schemeClr val="tx1"/>
                </a:solidFill>
              </a:rPr>
              <a:t>ypatybių. </a:t>
            </a:r>
            <a:r>
              <a:rPr lang="lt-LT" sz="1100" dirty="0">
                <a:solidFill>
                  <a:schemeClr val="tx1"/>
                </a:solidFill>
              </a:rPr>
              <a:t>Patalpose įrengtų CO2 ir oro drėgmės daviklių pagalba „protingas namas“ suteikia galimybę nuolat automatiškai valdyti vėdinimo sistemą, nereikalaudamas jokių papildomų darbų ar laiko. Vėdinimo ir kondicionavimo sistemų darbas gali būti užprogramuojamas pagal laiką ar kalendorių, pasirinkus patogesnį būdą norimam rezultatui pasiekti. Siekiant užtikrinti reikiamą temperatūrą, patalpose automatiškai įjungiami kondicionieriai, tačiau vėdinimo ir kondicionavimo sistemos komforto režimu veikia tik tuomet, kai pastate yra žmonių, o jiems išėjus šios sistemos pagal pasirinkimą arba bus išjungtos, arba veiks ekonominiu režimu, neeikvodamos energijos išteklių. Tuo tarpu nuo kartais trukdančių saulės spindulių gali padėti automatiškai valdomos </a:t>
            </a:r>
            <a:r>
              <a:rPr lang="lt-LT" sz="1100" dirty="0" smtClean="0">
                <a:solidFill>
                  <a:schemeClr val="tx1"/>
                </a:solidFill>
              </a:rPr>
              <a:t>žaliuzės.</a:t>
            </a:r>
            <a:endParaRPr lang="lt-LT" sz="1100" dirty="0">
              <a:solidFill>
                <a:schemeClr val="tx1"/>
              </a:solidFill>
            </a:endParaRPr>
          </a:p>
        </p:txBody>
      </p:sp>
      <p:sp>
        <p:nvSpPr>
          <p:cNvPr id="6" name="Rectangle 5"/>
          <p:cNvSpPr/>
          <p:nvPr/>
        </p:nvSpPr>
        <p:spPr>
          <a:xfrm>
            <a:off x="4716016" y="1340768"/>
            <a:ext cx="4248472" cy="206085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suderinti patalpų šildymą ir vėsinimą, kad pastato sistemos nebūtų naudojamos reikalo;</a:t>
            </a:r>
          </a:p>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sukurti skirtingus mikroklimato režimus skirtingoms bei skirtingų paskirčių patalpoms;</a:t>
            </a:r>
          </a:p>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daviklių pagalba automatiškai valdyti vėdinimo sistemą;</a:t>
            </a:r>
          </a:p>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užprogramuoti sistemos darbą pagal laiką ar kalendorių;</a:t>
            </a:r>
          </a:p>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naudoti ekonominį režimą arba visai išjungti mikroklimatą reguliuojančias sistemas, kai pastate nėra žmonių;</a:t>
            </a:r>
          </a:p>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automatizuoti žaliuzes ir taip keisti į patalpą patenkančių saulės spindulių kiekį.</a:t>
            </a:r>
          </a:p>
        </p:txBody>
      </p:sp>
      <p:sp>
        <p:nvSpPr>
          <p:cNvPr id="7" name="Rectangle 6"/>
          <p:cNvSpPr/>
          <p:nvPr/>
        </p:nvSpPr>
        <p:spPr>
          <a:xfrm>
            <a:off x="179512" y="3545940"/>
            <a:ext cx="8784975" cy="33330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dirty="0" smtClean="0"/>
              <a:t>Automatinio mikroklimato kūrimo schema</a:t>
            </a:r>
            <a:endParaRPr lang="lt-LT" sz="1100" dirty="0"/>
          </a:p>
        </p:txBody>
      </p:sp>
      <p:sp>
        <p:nvSpPr>
          <p:cNvPr id="9" name="Rounded Rectangle 8"/>
          <p:cNvSpPr/>
          <p:nvPr/>
        </p:nvSpPr>
        <p:spPr>
          <a:xfrm>
            <a:off x="4716016" y="4722118"/>
            <a:ext cx="1512168"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Pastato kompiuterinė sistema</a:t>
            </a:r>
            <a:endParaRPr lang="lt-LT" sz="1400" dirty="0">
              <a:solidFill>
                <a:schemeClr val="tx1"/>
              </a:solidFill>
            </a:endParaRPr>
          </a:p>
        </p:txBody>
      </p:sp>
      <p:sp>
        <p:nvSpPr>
          <p:cNvPr id="10" name="Rounded Rectangle 9"/>
          <p:cNvSpPr/>
          <p:nvPr/>
        </p:nvSpPr>
        <p:spPr>
          <a:xfrm>
            <a:off x="419472" y="5517232"/>
            <a:ext cx="3720480" cy="576065"/>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Šviesos ir temperatūros</a:t>
            </a:r>
          </a:p>
          <a:p>
            <a:r>
              <a:rPr lang="lt-LT" sz="1400" dirty="0" smtClean="0">
                <a:solidFill>
                  <a:schemeClr val="tx1"/>
                </a:solidFill>
              </a:rPr>
              <a:t>davikliai</a:t>
            </a:r>
            <a:endParaRPr lang="lt-LT" sz="1400" dirty="0">
              <a:solidFill>
                <a:schemeClr val="tx1"/>
              </a:solidFill>
            </a:endParaRPr>
          </a:p>
        </p:txBody>
      </p:sp>
      <p:sp>
        <p:nvSpPr>
          <p:cNvPr id="11" name="Rounded Rectangle 10"/>
          <p:cNvSpPr/>
          <p:nvPr/>
        </p:nvSpPr>
        <p:spPr>
          <a:xfrm>
            <a:off x="419472" y="4841315"/>
            <a:ext cx="3720480" cy="506976"/>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Oro drėgmės davikliai</a:t>
            </a:r>
            <a:endParaRPr lang="lt-LT" sz="1400" dirty="0">
              <a:solidFill>
                <a:schemeClr val="tx1"/>
              </a:solidFill>
            </a:endParaRPr>
          </a:p>
        </p:txBody>
      </p:sp>
      <p:sp>
        <p:nvSpPr>
          <p:cNvPr id="13" name="Rounded Rectangle 12"/>
          <p:cNvSpPr/>
          <p:nvPr/>
        </p:nvSpPr>
        <p:spPr>
          <a:xfrm>
            <a:off x="6868219" y="5058275"/>
            <a:ext cx="1872208" cy="818997"/>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Automatinės </a:t>
            </a:r>
          </a:p>
          <a:p>
            <a:r>
              <a:rPr lang="lt-LT" sz="1400" dirty="0" smtClean="0">
                <a:solidFill>
                  <a:schemeClr val="tx1"/>
                </a:solidFill>
              </a:rPr>
              <a:t>žaliuzės</a:t>
            </a:r>
            <a:endParaRPr lang="lt-LT" sz="1400" dirty="0">
              <a:solidFill>
                <a:schemeClr val="tx1"/>
              </a:solidFill>
            </a:endParaRPr>
          </a:p>
        </p:txBody>
      </p:sp>
      <p:sp>
        <p:nvSpPr>
          <p:cNvPr id="14" name="Rounded Rectangle 13"/>
          <p:cNvSpPr/>
          <p:nvPr/>
        </p:nvSpPr>
        <p:spPr>
          <a:xfrm>
            <a:off x="6868219" y="4004867"/>
            <a:ext cx="1872208" cy="83644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Vėdinimo/ kondicionavimo prietaisai</a:t>
            </a:r>
            <a:endParaRPr lang="lt-LT" sz="1400" dirty="0">
              <a:solidFill>
                <a:schemeClr val="tx1"/>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217" y="4178068"/>
            <a:ext cx="451533" cy="41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080" y="4926186"/>
            <a:ext cx="337233" cy="337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0222" y="5597055"/>
            <a:ext cx="518209" cy="41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5572525"/>
            <a:ext cx="699902" cy="465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296" y="4536957"/>
            <a:ext cx="583753" cy="2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9007" y="5254441"/>
            <a:ext cx="615086" cy="55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1.5</a:t>
            </a:r>
            <a:endParaRPr lang="lt-LT" sz="1400" b="1" dirty="0">
              <a:solidFill>
                <a:schemeClr val="bg1"/>
              </a:solidFill>
              <a:latin typeface="+mj-lt"/>
            </a:endParaRPr>
          </a:p>
        </p:txBody>
      </p:sp>
      <p:cxnSp>
        <p:nvCxnSpPr>
          <p:cNvPr id="15" name="Straight Arrow Connector 14"/>
          <p:cNvCxnSpPr>
            <a:stCxn id="12" idx="3"/>
          </p:cNvCxnSpPr>
          <p:nvPr/>
        </p:nvCxnSpPr>
        <p:spPr>
          <a:xfrm>
            <a:off x="4139952" y="4364907"/>
            <a:ext cx="495865" cy="56127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3"/>
          </p:cNvCxnSpPr>
          <p:nvPr/>
        </p:nvCxnSpPr>
        <p:spPr>
          <a:xfrm flipV="1">
            <a:off x="4139952" y="5094802"/>
            <a:ext cx="495865" cy="1"/>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3"/>
          </p:cNvCxnSpPr>
          <p:nvPr/>
        </p:nvCxnSpPr>
        <p:spPr>
          <a:xfrm flipV="1">
            <a:off x="4139952" y="5263419"/>
            <a:ext cx="495865" cy="541846"/>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577" name="Straight Arrow Connector 24576"/>
          <p:cNvCxnSpPr>
            <a:stCxn id="9" idx="3"/>
          </p:cNvCxnSpPr>
          <p:nvPr/>
        </p:nvCxnSpPr>
        <p:spPr>
          <a:xfrm flipV="1">
            <a:off x="6228184" y="4536957"/>
            <a:ext cx="576064" cy="545201"/>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584" name="Straight Arrow Connector 24583"/>
          <p:cNvCxnSpPr>
            <a:stCxn id="9" idx="3"/>
          </p:cNvCxnSpPr>
          <p:nvPr/>
        </p:nvCxnSpPr>
        <p:spPr>
          <a:xfrm>
            <a:off x="6228184" y="5082158"/>
            <a:ext cx="576064" cy="384768"/>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933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4681"/>
            <a:ext cx="7904498" cy="487362"/>
          </a:xfrm>
        </p:spPr>
        <p:txBody>
          <a:bodyPr>
            <a:normAutofit fontScale="90000"/>
          </a:bodyPr>
          <a:lstStyle/>
          <a:p>
            <a:r>
              <a:rPr lang="lt-LT" dirty="0"/>
              <a:t>Vandens tiekimo palaikymo automatizuoto valdymo sprendimai</a:t>
            </a:r>
          </a:p>
        </p:txBody>
      </p:sp>
      <p:sp>
        <p:nvSpPr>
          <p:cNvPr id="3" name="Rectangle 2"/>
          <p:cNvSpPr/>
          <p:nvPr/>
        </p:nvSpPr>
        <p:spPr>
          <a:xfrm>
            <a:off x="5056112" y="1258952"/>
            <a:ext cx="3735189"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Paslaugos suteikiamos </a:t>
            </a:r>
            <a:r>
              <a:rPr lang="lt-LT" sz="1200" dirty="0" smtClean="0"/>
              <a:t>galimybės</a:t>
            </a:r>
            <a:endParaRPr lang="lt-LT" sz="1200" dirty="0"/>
          </a:p>
        </p:txBody>
      </p:sp>
      <p:sp>
        <p:nvSpPr>
          <p:cNvPr id="5" name="Rectangle 4"/>
          <p:cNvSpPr/>
          <p:nvPr/>
        </p:nvSpPr>
        <p:spPr>
          <a:xfrm>
            <a:off x="395534" y="1258952"/>
            <a:ext cx="4536504" cy="1746723"/>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solidFill>
                  <a:schemeClr val="tx1"/>
                </a:solidFill>
              </a:rPr>
              <a:t>Esant vandens nuotėkiui, „protingo namo“ sistema automatiškai aptinka gedimą ir atjungia vandenį tam tikrose atšakose, tuo pačiu metu apie tai informuodama pastatą valdantį asmenį. Pastatą valdantis asmuo informuojamas ne tik apie susidariusias kritines situacijas, bet ir apie iš anksto sukonfigūruotus aktualius įvykius, tokius kaip eksploatacinių priemonių išeikvojimą vandens filtravimo įrenginiuose. </a:t>
            </a:r>
          </a:p>
        </p:txBody>
      </p:sp>
      <p:sp>
        <p:nvSpPr>
          <p:cNvPr id="6" name="Rectangle 5"/>
          <p:cNvSpPr/>
          <p:nvPr/>
        </p:nvSpPr>
        <p:spPr>
          <a:xfrm>
            <a:off x="5057357" y="1691000"/>
            <a:ext cx="3735189" cy="131467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išvengti su vandens tiekimu susijusių nelaimių bei kiek įmanoma sumažinti nuostolius;</a:t>
            </a:r>
          </a:p>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būti informuotiems apie iš anksto sukonfigūruotus aktualius įvykius.</a:t>
            </a:r>
          </a:p>
        </p:txBody>
      </p:sp>
      <p:sp>
        <p:nvSpPr>
          <p:cNvPr id="7" name="Rectangle 6"/>
          <p:cNvSpPr/>
          <p:nvPr/>
        </p:nvSpPr>
        <p:spPr>
          <a:xfrm>
            <a:off x="395534" y="3817542"/>
            <a:ext cx="8395767"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Protingo namo veikimo schema vandens nuotėkio atveju</a:t>
            </a:r>
            <a:endParaRPr lang="lt-LT" sz="1200" dirty="0"/>
          </a:p>
        </p:txBody>
      </p:sp>
      <p:sp>
        <p:nvSpPr>
          <p:cNvPr id="8" name="Rectangle 7"/>
          <p:cNvSpPr/>
          <p:nvPr/>
        </p:nvSpPr>
        <p:spPr>
          <a:xfrm>
            <a:off x="395535" y="4249590"/>
            <a:ext cx="8395767" cy="191571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endParaRPr lang="lt-LT" sz="1400" dirty="0">
              <a:solidFill>
                <a:schemeClr val="tx1"/>
              </a:solidFill>
            </a:endParaRPr>
          </a:p>
        </p:txBody>
      </p:sp>
      <p:sp>
        <p:nvSpPr>
          <p:cNvPr id="4" name="Rectangle 3"/>
          <p:cNvSpPr/>
          <p:nvPr/>
        </p:nvSpPr>
        <p:spPr>
          <a:xfrm>
            <a:off x="395534" y="3307854"/>
            <a:ext cx="8395767" cy="432048"/>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solidFill>
                  <a:schemeClr val="tx1"/>
                </a:solidFill>
              </a:rPr>
              <a:t>Žemiau pavaizduota „protingo namo“ veikimo </a:t>
            </a:r>
            <a:r>
              <a:rPr lang="lt-LT" sz="1200" dirty="0" smtClean="0">
                <a:solidFill>
                  <a:schemeClr val="tx1"/>
                </a:solidFill>
              </a:rPr>
              <a:t>schema</a:t>
            </a:r>
            <a:r>
              <a:rPr lang="en-US" sz="1200" dirty="0" smtClean="0">
                <a:solidFill>
                  <a:schemeClr val="tx1"/>
                </a:solidFill>
              </a:rPr>
              <a:t> </a:t>
            </a:r>
            <a:r>
              <a:rPr lang="lt-LT" sz="1200" dirty="0" smtClean="0">
                <a:solidFill>
                  <a:schemeClr val="tx1"/>
                </a:solidFill>
              </a:rPr>
              <a:t>vandens nuotėki</a:t>
            </a:r>
            <a:r>
              <a:rPr lang="en-US" sz="1200" dirty="0" smtClean="0">
                <a:solidFill>
                  <a:schemeClr val="tx1"/>
                </a:solidFill>
              </a:rPr>
              <a:t>o </a:t>
            </a:r>
            <a:r>
              <a:rPr lang="lt-LT" sz="1200" dirty="0" smtClean="0">
                <a:solidFill>
                  <a:schemeClr val="tx1"/>
                </a:solidFill>
              </a:rPr>
              <a:t>atveju. </a:t>
            </a:r>
            <a:r>
              <a:rPr lang="en-US" sz="1200" dirty="0">
                <a:solidFill>
                  <a:schemeClr val="tx1"/>
                </a:solidFill>
              </a:rPr>
              <a:t>T</a:t>
            </a:r>
            <a:r>
              <a:rPr lang="lt-LT" sz="1200" dirty="0" smtClean="0">
                <a:solidFill>
                  <a:schemeClr val="tx1"/>
                </a:solidFill>
              </a:rPr>
              <a:t>okiu </a:t>
            </a:r>
            <a:r>
              <a:rPr lang="lt-LT" sz="1200" dirty="0">
                <a:solidFill>
                  <a:schemeClr val="tx1"/>
                </a:solidFill>
              </a:rPr>
              <a:t>pat principu sistema veikia ir esant dujų nuotėkiui. Tai „protingo namo“ funkcija, padedanti išvengti didelių nuostolių.</a:t>
            </a:r>
          </a:p>
        </p:txBody>
      </p:sp>
      <p:sp>
        <p:nvSpPr>
          <p:cNvPr id="10" name="Rectangle 9"/>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1.6</a:t>
            </a:r>
            <a:endParaRPr lang="lt-LT" sz="1400" b="1" dirty="0">
              <a:solidFill>
                <a:schemeClr val="bg1"/>
              </a:solidFill>
              <a:latin typeface="+mj-lt"/>
            </a:endParaRPr>
          </a:p>
        </p:txBody>
      </p:sp>
      <p:graphicFrame>
        <p:nvGraphicFramePr>
          <p:cNvPr id="11" name="Diagram 10"/>
          <p:cNvGraphicFramePr/>
          <p:nvPr>
            <p:extLst>
              <p:ext uri="{D42A27DB-BD31-4B8C-83A1-F6EECF244321}">
                <p14:modId xmlns:p14="http://schemas.microsoft.com/office/powerpoint/2010/main" val="520741367"/>
              </p:ext>
            </p:extLst>
          </p:nvPr>
        </p:nvGraphicFramePr>
        <p:xfrm>
          <a:off x="1619672" y="4249591"/>
          <a:ext cx="5904656" cy="1915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3989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4681"/>
            <a:ext cx="7904498" cy="487362"/>
          </a:xfrm>
        </p:spPr>
        <p:txBody>
          <a:bodyPr/>
          <a:lstStyle/>
          <a:p>
            <a:r>
              <a:rPr lang="lt-LT" dirty="0"/>
              <a:t>Automatizuoto vandens įsijungimo sprendimai</a:t>
            </a:r>
          </a:p>
        </p:txBody>
      </p:sp>
      <p:sp>
        <p:nvSpPr>
          <p:cNvPr id="3" name="Rectangle 2"/>
          <p:cNvSpPr/>
          <p:nvPr/>
        </p:nvSpPr>
        <p:spPr>
          <a:xfrm>
            <a:off x="4844878" y="1052736"/>
            <a:ext cx="4119610" cy="28803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dirty="0"/>
              <a:t>Paslaugos suteikiamos </a:t>
            </a:r>
            <a:r>
              <a:rPr lang="lt-LT" sz="1100" dirty="0" smtClean="0"/>
              <a:t>galimybės</a:t>
            </a:r>
            <a:endParaRPr lang="lt-LT" sz="1100" dirty="0"/>
          </a:p>
        </p:txBody>
      </p:sp>
      <p:sp>
        <p:nvSpPr>
          <p:cNvPr id="5" name="Rectangle 4"/>
          <p:cNvSpPr/>
          <p:nvPr/>
        </p:nvSpPr>
        <p:spPr>
          <a:xfrm>
            <a:off x="323528" y="1052736"/>
            <a:ext cx="4325365" cy="1823640"/>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100" dirty="0">
                <a:solidFill>
                  <a:schemeClr val="tx1"/>
                </a:solidFill>
              </a:rPr>
              <a:t>Įdiegus automatizuoto vandens valdymo sistemas, viena pagrindinių funkcijų yra automatizuotas aplinkos laistymas. Laistymas reguliuojamas iš bet kurios namo vietos jungikliais bei pulteliu, taip pat internetu ar mobiliuoju telefonu. Tačiau reguliacija jam beveik nereikalinga. Vos įdiegus sistemą sudaromas tinkamiausias laistymo režimas, taip pat pati sistema reaguoja į oro bei dirvos sąlygas, lyjant užsiblokuoja, o esant drėgmės  trūkumui įjungia reikiamą laistymo režimą. Taip pat laistomoje zonoje pasirodžius žmonėms, toje vietoje laistymas išjungiamas. Taigi ši sistema ženkliai sumažina su aplinkos priežiūra susijusius darbus bei vandens </a:t>
            </a:r>
            <a:r>
              <a:rPr lang="lt-LT" sz="1100" dirty="0" smtClean="0">
                <a:solidFill>
                  <a:schemeClr val="tx1"/>
                </a:solidFill>
              </a:rPr>
              <a:t>sąnaudas.</a:t>
            </a:r>
            <a:endParaRPr lang="lt-LT" sz="1100" dirty="0">
              <a:solidFill>
                <a:schemeClr val="tx1"/>
              </a:solidFill>
            </a:endParaRPr>
          </a:p>
        </p:txBody>
      </p:sp>
      <p:sp>
        <p:nvSpPr>
          <p:cNvPr id="6" name="Rectangle 5"/>
          <p:cNvSpPr/>
          <p:nvPr/>
        </p:nvSpPr>
        <p:spPr>
          <a:xfrm>
            <a:off x="4844877" y="1340768"/>
            <a:ext cx="4109341" cy="153560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kaskart pasirinkti norimą laistymo sistemos valdymo būdą;</a:t>
            </a:r>
          </a:p>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su specialistais sudaryti optimaliausią laistymo grafiką;</a:t>
            </a:r>
          </a:p>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laistymo sistemos veiklą lengvai pritaikyti prie besikeičiančių aplinkos sąlygų bei aplink vaikštančių žmonių. Žemiau pateiktos pagrindinės šios paslaugos suteikiamos galimybės, preliminari įgyvendinimo kaina bei paslaugos atnešama nauda.</a:t>
            </a:r>
          </a:p>
        </p:txBody>
      </p:sp>
      <p:sp>
        <p:nvSpPr>
          <p:cNvPr id="7" name="Rectangle 6"/>
          <p:cNvSpPr/>
          <p:nvPr/>
        </p:nvSpPr>
        <p:spPr>
          <a:xfrm>
            <a:off x="323528" y="2996952"/>
            <a:ext cx="8630690" cy="28899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dirty="0" smtClean="0"/>
              <a:t>Automatizuoto vandens įjungimo/išjungimo schema</a:t>
            </a:r>
            <a:endParaRPr lang="lt-LT" sz="1100" dirty="0"/>
          </a:p>
        </p:txBody>
      </p:sp>
      <p:sp>
        <p:nvSpPr>
          <p:cNvPr id="8" name="Rectangle 7"/>
          <p:cNvSpPr/>
          <p:nvPr/>
        </p:nvSpPr>
        <p:spPr>
          <a:xfrm>
            <a:off x="323528" y="3285951"/>
            <a:ext cx="8630690" cy="287935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71450" indent="-171450" algn="just">
              <a:buFont typeface="Arial" panose="020B0604020202020204" pitchFamily="34" charset="0"/>
              <a:buChar char="•"/>
            </a:pPr>
            <a:endParaRPr lang="lt-LT" sz="1400" dirty="0">
              <a:solidFill>
                <a:schemeClr val="tx1"/>
              </a:solidFill>
            </a:endParaRPr>
          </a:p>
        </p:txBody>
      </p:sp>
      <p:sp>
        <p:nvSpPr>
          <p:cNvPr id="10" name="Rounded Rectangle 9"/>
          <p:cNvSpPr/>
          <p:nvPr/>
        </p:nvSpPr>
        <p:spPr>
          <a:xfrm>
            <a:off x="6311436" y="4749567"/>
            <a:ext cx="1728192" cy="908852"/>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Laistymo</a:t>
            </a:r>
          </a:p>
          <a:p>
            <a:r>
              <a:rPr lang="lt-LT" sz="1400" dirty="0" smtClean="0">
                <a:solidFill>
                  <a:schemeClr val="tx1"/>
                </a:solidFill>
              </a:rPr>
              <a:t>įranga</a:t>
            </a:r>
            <a:endParaRPr lang="lt-LT" sz="1400" dirty="0">
              <a:solidFill>
                <a:schemeClr val="tx1"/>
              </a:solidFill>
            </a:endParaRPr>
          </a:p>
        </p:txBody>
      </p:sp>
      <p:sp>
        <p:nvSpPr>
          <p:cNvPr id="11" name="Rounded Rectangle 10"/>
          <p:cNvSpPr/>
          <p:nvPr/>
        </p:nvSpPr>
        <p:spPr>
          <a:xfrm>
            <a:off x="4088793" y="4897138"/>
            <a:ext cx="1512168"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Pastato kompiuterinė sistema</a:t>
            </a:r>
            <a:endParaRPr lang="lt-LT" sz="1400" dirty="0">
              <a:solidFill>
                <a:schemeClr val="tx1"/>
              </a:solidFill>
            </a:endParaRPr>
          </a:p>
        </p:txBody>
      </p:sp>
      <p:sp>
        <p:nvSpPr>
          <p:cNvPr id="12" name="Rounded Rectangle 11"/>
          <p:cNvSpPr/>
          <p:nvPr/>
        </p:nvSpPr>
        <p:spPr>
          <a:xfrm>
            <a:off x="734767" y="4609955"/>
            <a:ext cx="2304256" cy="501822"/>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Dirvožemio </a:t>
            </a:r>
          </a:p>
          <a:p>
            <a:r>
              <a:rPr lang="lt-LT" sz="1400" dirty="0" smtClean="0">
                <a:solidFill>
                  <a:schemeClr val="tx1"/>
                </a:solidFill>
              </a:rPr>
              <a:t>drėgmės davikliai</a:t>
            </a:r>
            <a:endParaRPr lang="lt-LT" sz="1400" dirty="0">
              <a:solidFill>
                <a:schemeClr val="tx1"/>
              </a:solidFill>
            </a:endParaRPr>
          </a:p>
        </p:txBody>
      </p:sp>
      <p:sp>
        <p:nvSpPr>
          <p:cNvPr id="13" name="Rounded Rectangle 12"/>
          <p:cNvSpPr/>
          <p:nvPr/>
        </p:nvSpPr>
        <p:spPr>
          <a:xfrm>
            <a:off x="734767" y="5304181"/>
            <a:ext cx="2304256" cy="551162"/>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Judesio davikliai</a:t>
            </a:r>
            <a:endParaRPr lang="lt-LT" sz="1400" dirty="0">
              <a:solidFill>
                <a:schemeClr val="tx1"/>
              </a:solidFill>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231" y="4678986"/>
            <a:ext cx="546634" cy="363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644" y="5379093"/>
            <a:ext cx="380680" cy="38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0000" t="24214" r="19760" b="24910"/>
          <a:stretch/>
        </p:blipFill>
        <p:spPr bwMode="auto">
          <a:xfrm>
            <a:off x="7325982" y="4956796"/>
            <a:ext cx="534925" cy="45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1"/>
          <p:cNvSpPr/>
          <p:nvPr/>
        </p:nvSpPr>
        <p:spPr>
          <a:xfrm>
            <a:off x="5836834" y="3424273"/>
            <a:ext cx="1297967" cy="310484"/>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Jungikliai</a:t>
            </a:r>
            <a:endParaRPr lang="lt-LT" sz="1400" dirty="0">
              <a:solidFill>
                <a:schemeClr val="tx1"/>
              </a:solidFill>
            </a:endParaRPr>
          </a:p>
        </p:txBody>
      </p:sp>
      <p:sp>
        <p:nvSpPr>
          <p:cNvPr id="23" name="Rounded Rectangle 22"/>
          <p:cNvSpPr/>
          <p:nvPr/>
        </p:nvSpPr>
        <p:spPr>
          <a:xfrm>
            <a:off x="1071479" y="3436565"/>
            <a:ext cx="1752974" cy="30497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Mobilusis telefonas</a:t>
            </a:r>
            <a:endParaRPr lang="lt-LT" sz="1400" dirty="0">
              <a:solidFill>
                <a:schemeClr val="tx1"/>
              </a:solidFill>
            </a:endParaRPr>
          </a:p>
        </p:txBody>
      </p:sp>
      <p:sp>
        <p:nvSpPr>
          <p:cNvPr id="24" name="Rounded Rectangle 23"/>
          <p:cNvSpPr/>
          <p:nvPr/>
        </p:nvSpPr>
        <p:spPr>
          <a:xfrm>
            <a:off x="3014411" y="3428080"/>
            <a:ext cx="1359768" cy="310484"/>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Kompiuteris</a:t>
            </a:r>
            <a:endParaRPr lang="lt-LT" sz="1400" dirty="0">
              <a:solidFill>
                <a:schemeClr val="tx1"/>
              </a:solidFill>
            </a:endParaRPr>
          </a:p>
        </p:txBody>
      </p:sp>
      <p:sp>
        <p:nvSpPr>
          <p:cNvPr id="25" name="Rounded Rectangle 24"/>
          <p:cNvSpPr/>
          <p:nvPr/>
        </p:nvSpPr>
        <p:spPr>
          <a:xfrm>
            <a:off x="4564137" y="3428080"/>
            <a:ext cx="1082739" cy="310484"/>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Pultelis</a:t>
            </a:r>
            <a:endParaRPr lang="lt-LT" sz="1400" dirty="0">
              <a:solidFill>
                <a:schemeClr val="tx1"/>
              </a:solidFill>
            </a:endParaRPr>
          </a:p>
        </p:txBody>
      </p:sp>
      <p:sp>
        <p:nvSpPr>
          <p:cNvPr id="29" name="Rectangle 28"/>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1.7</a:t>
            </a:r>
            <a:endParaRPr lang="lt-LT" sz="1400" b="1" dirty="0">
              <a:solidFill>
                <a:schemeClr val="bg1"/>
              </a:solidFill>
              <a:latin typeface="+mj-lt"/>
            </a:endParaRPr>
          </a:p>
        </p:txBody>
      </p:sp>
      <p:cxnSp>
        <p:nvCxnSpPr>
          <p:cNvPr id="20" name="Straight Arrow Connector 19"/>
          <p:cNvCxnSpPr/>
          <p:nvPr/>
        </p:nvCxnSpPr>
        <p:spPr>
          <a:xfrm>
            <a:off x="3039023" y="5042746"/>
            <a:ext cx="1049770"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04" name="Straight Arrow Connector 21503"/>
          <p:cNvCxnSpPr/>
          <p:nvPr/>
        </p:nvCxnSpPr>
        <p:spPr>
          <a:xfrm>
            <a:off x="3039023" y="5408559"/>
            <a:ext cx="1049770"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07" name="Straight Arrow Connector 21506"/>
          <p:cNvCxnSpPr>
            <a:stCxn id="11" idx="3"/>
          </p:cNvCxnSpPr>
          <p:nvPr/>
        </p:nvCxnSpPr>
        <p:spPr>
          <a:xfrm>
            <a:off x="5600961" y="5257178"/>
            <a:ext cx="710475"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09" name="Straight Arrow Connector 21508"/>
          <p:cNvCxnSpPr/>
          <p:nvPr/>
        </p:nvCxnSpPr>
        <p:spPr>
          <a:xfrm>
            <a:off x="2769324" y="3741543"/>
            <a:ext cx="1370628" cy="1119323"/>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14" name="Straight Arrow Connector 21513"/>
          <p:cNvCxnSpPr>
            <a:stCxn id="25" idx="2"/>
          </p:cNvCxnSpPr>
          <p:nvPr/>
        </p:nvCxnSpPr>
        <p:spPr>
          <a:xfrm flipH="1">
            <a:off x="5084654" y="3738564"/>
            <a:ext cx="20853" cy="1118834"/>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18" name="Straight Arrow Connector 21517"/>
          <p:cNvCxnSpPr>
            <a:stCxn id="22" idx="2"/>
          </p:cNvCxnSpPr>
          <p:nvPr/>
        </p:nvCxnSpPr>
        <p:spPr>
          <a:xfrm flipH="1">
            <a:off x="5515336" y="3734757"/>
            <a:ext cx="970482" cy="1122641"/>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11" name="Straight Arrow Connector 21510"/>
          <p:cNvCxnSpPr>
            <a:stCxn id="24" idx="2"/>
          </p:cNvCxnSpPr>
          <p:nvPr/>
        </p:nvCxnSpPr>
        <p:spPr>
          <a:xfrm>
            <a:off x="3694295" y="3738564"/>
            <a:ext cx="869842" cy="1118834"/>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Cloud 3"/>
          <p:cNvSpPr/>
          <p:nvPr/>
        </p:nvSpPr>
        <p:spPr>
          <a:xfrm>
            <a:off x="3180399" y="3861048"/>
            <a:ext cx="1193779" cy="621571"/>
          </a:xfrm>
          <a:prstGeom prst="cloud">
            <a:avLst/>
          </a:prstGeom>
          <a:solidFill>
            <a:schemeClr val="bg1"/>
          </a:solidFill>
          <a:ln w="28575">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000" dirty="0" smtClean="0"/>
              <a:t>WWW</a:t>
            </a:r>
            <a:endParaRPr lang="lt-LT" sz="1000" dirty="0"/>
          </a:p>
        </p:txBody>
      </p:sp>
    </p:spTree>
    <p:extLst>
      <p:ext uri="{BB962C8B-B14F-4D97-AF65-F5344CB8AC3E}">
        <p14:creationId xmlns:p14="http://schemas.microsoft.com/office/powerpoint/2010/main" val="1313933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4681"/>
            <a:ext cx="7904498" cy="487362"/>
          </a:xfrm>
        </p:spPr>
        <p:txBody>
          <a:bodyPr>
            <a:normAutofit fontScale="90000"/>
          </a:bodyPr>
          <a:lstStyle/>
          <a:p>
            <a:r>
              <a:rPr lang="lt-LT" dirty="0"/>
              <a:t>Automatiškai į žmonių skaičių reaguojančių  sistemų sprendimai</a:t>
            </a:r>
          </a:p>
        </p:txBody>
      </p:sp>
      <p:sp>
        <p:nvSpPr>
          <p:cNvPr id="3" name="Rectangle 2"/>
          <p:cNvSpPr/>
          <p:nvPr/>
        </p:nvSpPr>
        <p:spPr>
          <a:xfrm>
            <a:off x="5292080" y="1340768"/>
            <a:ext cx="3273474"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Paslaugos suteikiamos </a:t>
            </a:r>
            <a:r>
              <a:rPr lang="lt-LT" sz="1200" dirty="0" smtClean="0"/>
              <a:t>galimybės</a:t>
            </a:r>
            <a:endParaRPr lang="lt-LT" sz="1200" dirty="0"/>
          </a:p>
        </p:txBody>
      </p:sp>
      <p:sp>
        <p:nvSpPr>
          <p:cNvPr id="5" name="Rectangle 4"/>
          <p:cNvSpPr/>
          <p:nvPr/>
        </p:nvSpPr>
        <p:spPr>
          <a:xfrm>
            <a:off x="467544" y="1340768"/>
            <a:ext cx="4680520" cy="1496124"/>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Vėdinimo sistema daviklių pagalba automatiškai reaguoja į patalpoje esančių žmonių skaičių bei greitai iki reikiamos ribos išvėdina patalpas. Taip pat esant poreikiui įrengiami užteršto oro davikliai garaže, kurie laiku informuoja apie padidėjusią dujų koncentraciją ore bei įjungia </a:t>
            </a:r>
            <a:r>
              <a:rPr lang="lt-LT" sz="1200" dirty="0" smtClean="0">
                <a:solidFill>
                  <a:schemeClr val="tx1"/>
                </a:solidFill>
              </a:rPr>
              <a:t>ventiliaciją, kas kiek įmanoma sumažina nelaimingų atsitikimų tikimybę. </a:t>
            </a:r>
            <a:endParaRPr lang="lt-LT" sz="1200" dirty="0">
              <a:solidFill>
                <a:schemeClr val="tx1"/>
              </a:solidFill>
            </a:endParaRPr>
          </a:p>
        </p:txBody>
      </p:sp>
      <p:sp>
        <p:nvSpPr>
          <p:cNvPr id="6" name="Rectangle 5"/>
          <p:cNvSpPr/>
          <p:nvPr/>
        </p:nvSpPr>
        <p:spPr>
          <a:xfrm>
            <a:off x="5292080" y="1772815"/>
            <a:ext cx="3273475" cy="106407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automatiškai vėdinti patalpas, pagal žmonių jose skaičių.</a:t>
            </a:r>
          </a:p>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užteršto oro daviklių pagalba vėdinti patalpas, kuriose oras nebėra tinkamas.</a:t>
            </a:r>
          </a:p>
        </p:txBody>
      </p:sp>
      <p:sp>
        <p:nvSpPr>
          <p:cNvPr id="7" name="Rectangle 6"/>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1.8</a:t>
            </a:r>
            <a:endParaRPr lang="lt-LT" sz="1400" b="1" dirty="0">
              <a:solidFill>
                <a:schemeClr val="bg1"/>
              </a:solidFill>
              <a:latin typeface="+mj-lt"/>
            </a:endParaRPr>
          </a:p>
        </p:txBody>
      </p:sp>
      <p:sp>
        <p:nvSpPr>
          <p:cNvPr id="8" name="Rectangle 7"/>
          <p:cNvSpPr/>
          <p:nvPr/>
        </p:nvSpPr>
        <p:spPr>
          <a:xfrm>
            <a:off x="467544" y="3087802"/>
            <a:ext cx="8098010"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Automatiškai į žmonių skaičių reaguojančios vėdinimo sistemos veikimo schema</a:t>
            </a:r>
            <a:endParaRPr lang="lt-LT" sz="1200" dirty="0"/>
          </a:p>
        </p:txBody>
      </p:sp>
      <p:sp>
        <p:nvSpPr>
          <p:cNvPr id="9" name="Rectangle 8"/>
          <p:cNvSpPr/>
          <p:nvPr/>
        </p:nvSpPr>
        <p:spPr>
          <a:xfrm>
            <a:off x="467544" y="3519850"/>
            <a:ext cx="8098010" cy="2213407"/>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200" dirty="0">
              <a:solidFill>
                <a:schemeClr val="tx1"/>
              </a:solidFill>
            </a:endParaRPr>
          </a:p>
        </p:txBody>
      </p:sp>
      <p:sp>
        <p:nvSpPr>
          <p:cNvPr id="10" name="Rounded Rectangle 9"/>
          <p:cNvSpPr/>
          <p:nvPr/>
        </p:nvSpPr>
        <p:spPr>
          <a:xfrm>
            <a:off x="756186" y="4333014"/>
            <a:ext cx="2181049" cy="501822"/>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Davikliai</a:t>
            </a:r>
            <a:endParaRPr lang="lt-LT" sz="1400" dirty="0">
              <a:solidFill>
                <a:schemeClr val="tx1"/>
              </a:solidFill>
            </a:endParaRPr>
          </a:p>
        </p:txBody>
      </p:sp>
      <p:sp>
        <p:nvSpPr>
          <p:cNvPr id="11" name="Rounded Rectangle 10"/>
          <p:cNvSpPr/>
          <p:nvPr/>
        </p:nvSpPr>
        <p:spPr>
          <a:xfrm>
            <a:off x="3760465" y="4223885"/>
            <a:ext cx="1512168"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Pastato kompiuterinė sistema</a:t>
            </a:r>
            <a:endParaRPr lang="lt-LT" sz="1400" dirty="0">
              <a:solidFill>
                <a:schemeClr val="tx1"/>
              </a:solidFill>
            </a:endParaRPr>
          </a:p>
        </p:txBody>
      </p:sp>
      <p:sp>
        <p:nvSpPr>
          <p:cNvPr id="12" name="Rounded Rectangle 11"/>
          <p:cNvSpPr/>
          <p:nvPr/>
        </p:nvSpPr>
        <p:spPr>
          <a:xfrm>
            <a:off x="6176659" y="4333014"/>
            <a:ext cx="2181049" cy="501822"/>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Vėdinimo įranga</a:t>
            </a:r>
            <a:endParaRPr lang="lt-LT" sz="1400" dirty="0">
              <a:solidFill>
                <a:schemeClr val="tx1"/>
              </a:solidFill>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718" y="4409170"/>
            <a:ext cx="380680" cy="38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858" y="4412674"/>
            <a:ext cx="404916" cy="373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0721" y="4496060"/>
            <a:ext cx="583753" cy="2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a:stCxn id="10" idx="3"/>
            <a:endCxn id="11" idx="1"/>
          </p:cNvCxnSpPr>
          <p:nvPr/>
        </p:nvCxnSpPr>
        <p:spPr>
          <a:xfrm>
            <a:off x="2937235" y="4583925"/>
            <a:ext cx="823230"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3"/>
            <a:endCxn id="12" idx="1"/>
          </p:cNvCxnSpPr>
          <p:nvPr/>
        </p:nvCxnSpPr>
        <p:spPr>
          <a:xfrm>
            <a:off x="5272633" y="4583925"/>
            <a:ext cx="904026"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933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4681"/>
            <a:ext cx="7904498" cy="487362"/>
          </a:xfrm>
        </p:spPr>
        <p:txBody>
          <a:bodyPr>
            <a:normAutofit fontScale="90000"/>
          </a:bodyPr>
          <a:lstStyle/>
          <a:p>
            <a:r>
              <a:rPr lang="lt-LT" dirty="0"/>
              <a:t>Teritorijos stebėjimo bei signalizacijos integravimo sprendimai</a:t>
            </a:r>
          </a:p>
        </p:txBody>
      </p:sp>
      <p:sp>
        <p:nvSpPr>
          <p:cNvPr id="3" name="Rectangle 2"/>
          <p:cNvSpPr/>
          <p:nvPr/>
        </p:nvSpPr>
        <p:spPr>
          <a:xfrm>
            <a:off x="5508104" y="1062779"/>
            <a:ext cx="3384376" cy="3600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dirty="0"/>
              <a:t>Paslaugos suteikiamos </a:t>
            </a:r>
            <a:r>
              <a:rPr lang="lt-LT" sz="1100" dirty="0" smtClean="0"/>
              <a:t>galimybės</a:t>
            </a:r>
            <a:endParaRPr lang="lt-LT" sz="1100" dirty="0"/>
          </a:p>
        </p:txBody>
      </p:sp>
      <p:sp>
        <p:nvSpPr>
          <p:cNvPr id="5" name="Rectangle 4"/>
          <p:cNvSpPr/>
          <p:nvPr/>
        </p:nvSpPr>
        <p:spPr>
          <a:xfrm>
            <a:off x="251520" y="1057049"/>
            <a:ext cx="5112568" cy="2088232"/>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100" dirty="0">
                <a:solidFill>
                  <a:schemeClr val="tx1"/>
                </a:solidFill>
              </a:rPr>
              <a:t>„Protingo namo“ sistema leidžia stebėjimo kamerų vaizdą matyti televizoriaus ekrane, mobiliajame telefone ar prisijungus internetu, o naudojant papildomą įrangą, vaizdą galima įrašyti vėlesnei peržiūrai. Kameros įsijungia reaguodamos į judesį stebėjimo lauke, o joms pradėjus filmuoti įrašą, pastatą valdantis asmuo gauna SMS pranešimą į mobilųjį telefoną. Apsaugos signalizacija taip pat integruojama į saugumo sistemą. Suveikus pastato signalizacijai galimi keli scenarijai, vykdomas tas, kurį tokiems atvejams pasirenka pastatą valdantis asmuo. Galimas pasirinkimas yra kaukianti sirena bei mirgančios visos šviesos, taip pat galimas scenarijus, kai pastatas išjungia visas šviesas bei sumažina temperatūrą imituodamas, jog pastatas tuščias. Pastatą valdantis asmuo visuomet informuojamas SMS pranešimu. Taip pat galimas pavojaus režimas, įjungiantis visą </a:t>
            </a:r>
            <a:r>
              <a:rPr lang="lt-LT" sz="1100" dirty="0" smtClean="0">
                <a:solidFill>
                  <a:schemeClr val="tx1"/>
                </a:solidFill>
              </a:rPr>
              <a:t>pastato </a:t>
            </a:r>
            <a:r>
              <a:rPr lang="lt-LT" sz="1100" dirty="0">
                <a:solidFill>
                  <a:schemeClr val="tx1"/>
                </a:solidFill>
              </a:rPr>
              <a:t>apšvietimą ir išsiunčiantis SMS pranešimą nurodytu numeriu. Galimas ir piktų šunų lojimo įrašo </a:t>
            </a:r>
            <a:r>
              <a:rPr lang="lt-LT" sz="1100" dirty="0" smtClean="0">
                <a:solidFill>
                  <a:schemeClr val="tx1"/>
                </a:solidFill>
              </a:rPr>
              <a:t>paleidimas</a:t>
            </a:r>
            <a:endParaRPr lang="lt-LT" sz="1100" dirty="0">
              <a:solidFill>
                <a:schemeClr val="tx1"/>
              </a:solidFill>
            </a:endParaRPr>
          </a:p>
        </p:txBody>
      </p:sp>
      <p:sp>
        <p:nvSpPr>
          <p:cNvPr id="6" name="Rectangle 5"/>
          <p:cNvSpPr/>
          <p:nvPr/>
        </p:nvSpPr>
        <p:spPr>
          <a:xfrm>
            <a:off x="5508104" y="1422819"/>
            <a:ext cx="3384376" cy="171849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tiesiogiai stebėti kamerų filmuojamą vaizdą nepriklausomai nuo buvimo vietos, naudojant skirtingus peržiūros prietaisus;</a:t>
            </a:r>
          </a:p>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pasirinkti „protingo namo“ veiksmus suveikus pastato apsauginei signalizacijai;</a:t>
            </a:r>
          </a:p>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gauti visą reikiamą informaciją apie pastato saugumą;</a:t>
            </a:r>
          </a:p>
          <a:p>
            <a:pPr marL="171450" indent="-171450" algn="just">
              <a:buFont typeface="Arial" panose="020B0604020202020204" pitchFamily="34" charset="0"/>
              <a:buChar char="•"/>
            </a:pPr>
            <a:r>
              <a:rPr lang="lt-LT" sz="1100" dirty="0" smtClean="0">
                <a:solidFill>
                  <a:schemeClr val="tx1"/>
                </a:solidFill>
              </a:rPr>
              <a:t>Galimybė </a:t>
            </a:r>
            <a:r>
              <a:rPr lang="lt-LT" sz="1100" dirty="0">
                <a:solidFill>
                  <a:schemeClr val="tx1"/>
                </a:solidFill>
              </a:rPr>
              <a:t>pranešti norimam žmogui ar institucijai apie pastatui iškilusį pavojų.</a:t>
            </a:r>
          </a:p>
        </p:txBody>
      </p:sp>
      <p:sp>
        <p:nvSpPr>
          <p:cNvPr id="7" name="Rectangle 6"/>
          <p:cNvSpPr/>
          <p:nvPr/>
        </p:nvSpPr>
        <p:spPr>
          <a:xfrm>
            <a:off x="258961" y="3616073"/>
            <a:ext cx="8633519" cy="2533427"/>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100" dirty="0">
              <a:solidFill>
                <a:schemeClr val="tx1"/>
              </a:solidFill>
            </a:endParaRPr>
          </a:p>
        </p:txBody>
      </p:sp>
      <p:sp>
        <p:nvSpPr>
          <p:cNvPr id="8" name="Rectangle 7"/>
          <p:cNvSpPr/>
          <p:nvPr/>
        </p:nvSpPr>
        <p:spPr>
          <a:xfrm>
            <a:off x="251519" y="3271837"/>
            <a:ext cx="8640961" cy="3600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dirty="0" smtClean="0"/>
              <a:t>Teritorijos stebėjimo veikimo schema</a:t>
            </a:r>
            <a:endParaRPr lang="lt-LT" sz="1100" dirty="0"/>
          </a:p>
        </p:txBody>
      </p:sp>
      <p:sp>
        <p:nvSpPr>
          <p:cNvPr id="9" name="Rounded Rectangle 8"/>
          <p:cNvSpPr/>
          <p:nvPr/>
        </p:nvSpPr>
        <p:spPr>
          <a:xfrm>
            <a:off x="2489930" y="4497263"/>
            <a:ext cx="1440160"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Pastato kompiuterinė sistema</a:t>
            </a:r>
            <a:endParaRPr lang="lt-LT" sz="1400" dirty="0">
              <a:solidFill>
                <a:schemeClr val="tx1"/>
              </a:solidFill>
            </a:endParaRPr>
          </a:p>
        </p:txBody>
      </p:sp>
      <p:sp>
        <p:nvSpPr>
          <p:cNvPr id="13" name="Rounded Rectangle 12"/>
          <p:cNvSpPr/>
          <p:nvPr/>
        </p:nvSpPr>
        <p:spPr>
          <a:xfrm>
            <a:off x="6727648" y="4526207"/>
            <a:ext cx="1800200" cy="662195"/>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Kompiuteris</a:t>
            </a:r>
            <a:endParaRPr lang="lt-LT" sz="1400" dirty="0">
              <a:solidFill>
                <a:schemeClr val="tx1"/>
              </a:solidFill>
            </a:endParaRPr>
          </a:p>
        </p:txBody>
      </p:sp>
      <p:sp>
        <p:nvSpPr>
          <p:cNvPr id="14" name="Rounded Rectangle 13"/>
          <p:cNvSpPr/>
          <p:nvPr/>
        </p:nvSpPr>
        <p:spPr>
          <a:xfrm>
            <a:off x="6732240" y="3747160"/>
            <a:ext cx="1800199" cy="638822"/>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Mobilusis</a:t>
            </a:r>
            <a:r>
              <a:rPr lang="en-US" sz="1400" dirty="0" smtClean="0">
                <a:solidFill>
                  <a:schemeClr val="tx1"/>
                </a:solidFill>
              </a:rPr>
              <a:t> </a:t>
            </a:r>
            <a:endParaRPr lang="lt-LT" sz="1400" dirty="0" smtClean="0">
              <a:solidFill>
                <a:schemeClr val="tx1"/>
              </a:solidFill>
            </a:endParaRPr>
          </a:p>
          <a:p>
            <a:r>
              <a:rPr lang="lt-LT" sz="1400" dirty="0" smtClean="0">
                <a:solidFill>
                  <a:schemeClr val="tx1"/>
                </a:solidFill>
              </a:rPr>
              <a:t>telefonas</a:t>
            </a:r>
            <a:endParaRPr lang="lt-LT" sz="1400" dirty="0">
              <a:solidFill>
                <a:schemeClr val="tx1"/>
              </a:solidFill>
            </a:endParaRPr>
          </a:p>
        </p:txBody>
      </p:sp>
      <p:sp>
        <p:nvSpPr>
          <p:cNvPr id="15" name="Rounded Rectangle 14"/>
          <p:cNvSpPr/>
          <p:nvPr/>
        </p:nvSpPr>
        <p:spPr>
          <a:xfrm>
            <a:off x="6727648" y="5333711"/>
            <a:ext cx="1800199" cy="701852"/>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Televizorius</a:t>
            </a:r>
            <a:endParaRPr lang="lt-LT" sz="1400" dirty="0">
              <a:solidFill>
                <a:schemeClr val="tx1"/>
              </a:solidFill>
            </a:endParaRPr>
          </a:p>
        </p:txBody>
      </p:sp>
      <p:sp>
        <p:nvSpPr>
          <p:cNvPr id="16" name="Rounded Rectangle 15"/>
          <p:cNvSpPr/>
          <p:nvPr/>
        </p:nvSpPr>
        <p:spPr>
          <a:xfrm>
            <a:off x="473560" y="4506376"/>
            <a:ext cx="1512168" cy="701853"/>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Vaizdo </a:t>
            </a:r>
          </a:p>
          <a:p>
            <a:r>
              <a:rPr lang="lt-LT" sz="1400" dirty="0" smtClean="0">
                <a:solidFill>
                  <a:schemeClr val="tx1"/>
                </a:solidFill>
              </a:rPr>
              <a:t>kameros</a:t>
            </a:r>
            <a:endParaRPr lang="lt-LT" sz="1400" dirty="0">
              <a:solidFill>
                <a:schemeClr val="tx1"/>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3176" y="4627944"/>
            <a:ext cx="617054" cy="50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547" y="4598474"/>
            <a:ext cx="480841" cy="48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7946" y="5522011"/>
            <a:ext cx="547514" cy="385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1460" y="3844093"/>
            <a:ext cx="654000" cy="447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1.</a:t>
            </a:r>
            <a:r>
              <a:rPr lang="lt-LT" sz="1400" b="1" dirty="0" smtClean="0">
                <a:solidFill>
                  <a:schemeClr val="bg1"/>
                </a:solidFill>
                <a:latin typeface="+mj-lt"/>
              </a:rPr>
              <a:t>9</a:t>
            </a:r>
            <a:endParaRPr lang="lt-LT" sz="1400" b="1" dirty="0">
              <a:solidFill>
                <a:schemeClr val="bg1"/>
              </a:solidFill>
              <a:latin typeface="+mj-lt"/>
            </a:endParaRPr>
          </a:p>
        </p:txBody>
      </p:sp>
      <p:sp>
        <p:nvSpPr>
          <p:cNvPr id="25" name="Rounded Rectangle 24"/>
          <p:cNvSpPr/>
          <p:nvPr/>
        </p:nvSpPr>
        <p:spPr>
          <a:xfrm>
            <a:off x="3365710" y="3942293"/>
            <a:ext cx="1804516" cy="254081"/>
          </a:xfrm>
          <a:prstGeom prst="round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dirty="0" smtClean="0">
                <a:solidFill>
                  <a:schemeClr val="tx1"/>
                </a:solidFill>
              </a:rPr>
              <a:t>Mobiliojo ryšio operatorius</a:t>
            </a:r>
            <a:endParaRPr lang="lt-LT" sz="1100" dirty="0">
              <a:solidFill>
                <a:schemeClr val="tx1"/>
              </a:solidFill>
            </a:endParaRPr>
          </a:p>
        </p:txBody>
      </p:sp>
      <p:cxnSp>
        <p:nvCxnSpPr>
          <p:cNvPr id="12" name="Straight Arrow Connector 11"/>
          <p:cNvCxnSpPr>
            <a:stCxn id="16" idx="3"/>
            <a:endCxn id="9" idx="1"/>
          </p:cNvCxnSpPr>
          <p:nvPr/>
        </p:nvCxnSpPr>
        <p:spPr>
          <a:xfrm>
            <a:off x="1985728" y="4857303"/>
            <a:ext cx="504202"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9" idx="3"/>
            <a:endCxn id="14" idx="1"/>
          </p:cNvCxnSpPr>
          <p:nvPr/>
        </p:nvCxnSpPr>
        <p:spPr>
          <a:xfrm flipV="1">
            <a:off x="3930090" y="4066571"/>
            <a:ext cx="2802150" cy="790732"/>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5149839" y="3746417"/>
            <a:ext cx="1565452" cy="30594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100" dirty="0" smtClean="0">
                <a:solidFill>
                  <a:schemeClr val="tx1"/>
                </a:solidFill>
              </a:rPr>
              <a:t>SMS pranešimas nurodytam asmeniui</a:t>
            </a:r>
            <a:endParaRPr lang="lt-LT" sz="1100" dirty="0">
              <a:solidFill>
                <a:schemeClr val="tx1"/>
              </a:solidFill>
            </a:endParaRPr>
          </a:p>
        </p:txBody>
      </p:sp>
      <p:cxnSp>
        <p:nvCxnSpPr>
          <p:cNvPr id="30" name="Straight Arrow Connector 29"/>
          <p:cNvCxnSpPr>
            <a:stCxn id="9" idx="3"/>
            <a:endCxn id="13" idx="1"/>
          </p:cNvCxnSpPr>
          <p:nvPr/>
        </p:nvCxnSpPr>
        <p:spPr>
          <a:xfrm>
            <a:off x="3930090" y="4857303"/>
            <a:ext cx="2797558" cy="2"/>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12" name="Straight Arrow Connector 13311"/>
          <p:cNvCxnSpPr>
            <a:stCxn id="9" idx="3"/>
            <a:endCxn id="15" idx="1"/>
          </p:cNvCxnSpPr>
          <p:nvPr/>
        </p:nvCxnSpPr>
        <p:spPr>
          <a:xfrm>
            <a:off x="3930090" y="4857303"/>
            <a:ext cx="2797558" cy="827334"/>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21" name="Straight Arrow Connector 13320"/>
          <p:cNvCxnSpPr>
            <a:stCxn id="9" idx="3"/>
            <a:endCxn id="25" idx="2"/>
          </p:cNvCxnSpPr>
          <p:nvPr/>
        </p:nvCxnSpPr>
        <p:spPr>
          <a:xfrm flipV="1">
            <a:off x="3930090" y="4196374"/>
            <a:ext cx="337878" cy="660929"/>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23" name="Straight Arrow Connector 13322"/>
          <p:cNvCxnSpPr>
            <a:stCxn id="25" idx="3"/>
            <a:endCxn id="14" idx="1"/>
          </p:cNvCxnSpPr>
          <p:nvPr/>
        </p:nvCxnSpPr>
        <p:spPr>
          <a:xfrm flipV="1">
            <a:off x="5170226" y="4066571"/>
            <a:ext cx="1562014" cy="2763"/>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933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14681"/>
            <a:ext cx="7832490" cy="487362"/>
          </a:xfrm>
        </p:spPr>
        <p:txBody>
          <a:bodyPr/>
          <a:lstStyle/>
          <a:p>
            <a:r>
              <a:rPr lang="lt-LT" dirty="0"/>
              <a:t>Automatizuotos įėjimo kontrolės sprendimai</a:t>
            </a:r>
          </a:p>
        </p:txBody>
      </p:sp>
      <p:sp>
        <p:nvSpPr>
          <p:cNvPr id="3" name="Rectangle 2"/>
          <p:cNvSpPr/>
          <p:nvPr/>
        </p:nvSpPr>
        <p:spPr>
          <a:xfrm>
            <a:off x="2159732" y="1192873"/>
            <a:ext cx="2772308" cy="37857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Paslaugos suteikiamos </a:t>
            </a:r>
            <a:r>
              <a:rPr lang="lt-LT" sz="1200" dirty="0" smtClean="0"/>
              <a:t>galimybės</a:t>
            </a:r>
            <a:endParaRPr lang="lt-LT" sz="1200" dirty="0"/>
          </a:p>
        </p:txBody>
      </p:sp>
      <p:sp>
        <p:nvSpPr>
          <p:cNvPr id="5" name="Rectangle 4"/>
          <p:cNvSpPr/>
          <p:nvPr/>
        </p:nvSpPr>
        <p:spPr>
          <a:xfrm>
            <a:off x="143508" y="1192873"/>
            <a:ext cx="1908212" cy="1732071"/>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„Protingas namas“ suteikia automatizuotų kiemo </a:t>
            </a:r>
            <a:r>
              <a:rPr lang="lt-LT" sz="1200" dirty="0" smtClean="0">
                <a:solidFill>
                  <a:schemeClr val="tx1"/>
                </a:solidFill>
              </a:rPr>
              <a:t>vartų valdymo </a:t>
            </a:r>
            <a:r>
              <a:rPr lang="lt-LT" sz="1200" dirty="0">
                <a:solidFill>
                  <a:schemeClr val="tx1"/>
                </a:solidFill>
              </a:rPr>
              <a:t>galimybę, atrakina duris </a:t>
            </a:r>
            <a:r>
              <a:rPr lang="lt-LT" sz="1200" dirty="0" smtClean="0">
                <a:solidFill>
                  <a:schemeClr val="tx1"/>
                </a:solidFill>
              </a:rPr>
              <a:t>nuskaitęs kortelę, </a:t>
            </a:r>
            <a:r>
              <a:rPr lang="lt-LT" sz="1200" dirty="0">
                <a:solidFill>
                  <a:schemeClr val="tx1"/>
                </a:solidFill>
              </a:rPr>
              <a:t>pirštų </a:t>
            </a:r>
            <a:r>
              <a:rPr lang="lt-LT" sz="1200" dirty="0" smtClean="0">
                <a:solidFill>
                  <a:schemeClr val="tx1"/>
                </a:solidFill>
              </a:rPr>
              <a:t>atspaudus arba </a:t>
            </a:r>
            <a:r>
              <a:rPr lang="lt-LT" sz="1200" dirty="0">
                <a:solidFill>
                  <a:schemeClr val="tx1"/>
                </a:solidFill>
              </a:rPr>
              <a:t>gavęs SMS </a:t>
            </a:r>
            <a:r>
              <a:rPr lang="lt-LT" sz="1200" dirty="0" smtClean="0">
                <a:solidFill>
                  <a:schemeClr val="tx1"/>
                </a:solidFill>
              </a:rPr>
              <a:t>pranešimą iš susieto numerio. </a:t>
            </a:r>
            <a:endParaRPr lang="lt-LT" sz="1200" dirty="0">
              <a:solidFill>
                <a:schemeClr val="tx1"/>
              </a:solidFill>
            </a:endParaRPr>
          </a:p>
        </p:txBody>
      </p:sp>
      <p:sp>
        <p:nvSpPr>
          <p:cNvPr id="6" name="Rectangle 5"/>
          <p:cNvSpPr/>
          <p:nvPr/>
        </p:nvSpPr>
        <p:spPr>
          <a:xfrm>
            <a:off x="2159732" y="1567948"/>
            <a:ext cx="2772308" cy="135699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automatizuotai valdyti kiemo vartus bei durų spynas.</a:t>
            </a:r>
          </a:p>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atrakinti duris nenaudojant jokių papildomų technologijų, tik pirštų </a:t>
            </a:r>
            <a:r>
              <a:rPr lang="lt-LT" sz="1200" dirty="0" smtClean="0">
                <a:solidFill>
                  <a:schemeClr val="tx1"/>
                </a:solidFill>
              </a:rPr>
              <a:t>atspaudus.</a:t>
            </a:r>
          </a:p>
          <a:p>
            <a:pPr marL="171450" indent="-171450" algn="just">
              <a:buFont typeface="Arial" panose="020B0604020202020204" pitchFamily="34" charset="0"/>
              <a:buChar char="•"/>
            </a:pPr>
            <a:r>
              <a:rPr lang="lt-LT" sz="1200" dirty="0" smtClean="0">
                <a:solidFill>
                  <a:schemeClr val="tx1"/>
                </a:solidFill>
              </a:rPr>
              <a:t>Galimybė pritaikyti apsaugos sistemą pagal individualius poreikius.</a:t>
            </a:r>
            <a:endParaRPr lang="lt-LT" sz="1200" dirty="0">
              <a:solidFill>
                <a:schemeClr val="tx1"/>
              </a:solidFill>
            </a:endParaRPr>
          </a:p>
        </p:txBody>
      </p:sp>
      <p:sp>
        <p:nvSpPr>
          <p:cNvPr id="7" name="Rectangle 6"/>
          <p:cNvSpPr/>
          <p:nvPr/>
        </p:nvSpPr>
        <p:spPr>
          <a:xfrm>
            <a:off x="5076056" y="1193413"/>
            <a:ext cx="3693760" cy="3745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„Protingo namo“ saugumo užtikrinimo priemonės</a:t>
            </a:r>
            <a:endParaRPr lang="lt-LT" sz="1200" dirty="0"/>
          </a:p>
        </p:txBody>
      </p:sp>
      <p:sp>
        <p:nvSpPr>
          <p:cNvPr id="8" name="Rectangle 7"/>
          <p:cNvSpPr/>
          <p:nvPr/>
        </p:nvSpPr>
        <p:spPr>
          <a:xfrm>
            <a:off x="5076056" y="1567949"/>
            <a:ext cx="3693760" cy="135699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just">
              <a:buFont typeface="Arial" panose="020B0604020202020204" pitchFamily="34" charset="0"/>
              <a:buChar char="•"/>
            </a:pPr>
            <a:r>
              <a:rPr lang="lt-LT" sz="1200" dirty="0" smtClean="0">
                <a:solidFill>
                  <a:schemeClr val="tx1"/>
                </a:solidFill>
              </a:rPr>
              <a:t>Teritorijos stebėjimas;</a:t>
            </a:r>
          </a:p>
          <a:p>
            <a:pPr marL="171450" indent="-171450" algn="just">
              <a:buFont typeface="Arial" panose="020B0604020202020204" pitchFamily="34" charset="0"/>
              <a:buChar char="•"/>
            </a:pPr>
            <a:r>
              <a:rPr lang="lt-LT" sz="1200" dirty="0" smtClean="0">
                <a:solidFill>
                  <a:schemeClr val="tx1"/>
                </a:solidFill>
              </a:rPr>
              <a:t>Įvairiais režimais veikianti signalizacija;</a:t>
            </a:r>
          </a:p>
          <a:p>
            <a:pPr marL="171450" indent="-171450" algn="just">
              <a:buFont typeface="Arial" panose="020B0604020202020204" pitchFamily="34" charset="0"/>
              <a:buChar char="•"/>
            </a:pPr>
            <a:r>
              <a:rPr lang="lt-LT" sz="1200" dirty="0" smtClean="0">
                <a:solidFill>
                  <a:schemeClr val="tx1"/>
                </a:solidFill>
              </a:rPr>
              <a:t>Durų spynų bei kitų patekimui į pastatą reikalingų mechanizmų automatizavimas;</a:t>
            </a:r>
          </a:p>
          <a:p>
            <a:pPr marL="171450" indent="-171450" algn="just">
              <a:buFont typeface="Arial" panose="020B0604020202020204" pitchFamily="34" charset="0"/>
              <a:buChar char="•"/>
            </a:pPr>
            <a:r>
              <a:rPr lang="lt-LT" sz="1200" dirty="0" smtClean="0">
                <a:solidFill>
                  <a:schemeClr val="tx1"/>
                </a:solidFill>
              </a:rPr>
              <a:t>Įvairūs pastato veiksmų įsilaužimo atveju scenarijai;</a:t>
            </a:r>
          </a:p>
          <a:p>
            <a:pPr marL="171450" indent="-171450" algn="just">
              <a:buFont typeface="Arial" panose="020B0604020202020204" pitchFamily="34" charset="0"/>
              <a:buChar char="•"/>
            </a:pPr>
            <a:r>
              <a:rPr lang="lt-LT" sz="1200" dirty="0">
                <a:solidFill>
                  <a:schemeClr val="tx1"/>
                </a:solidFill>
              </a:rPr>
              <a:t>P</a:t>
            </a:r>
            <a:r>
              <a:rPr lang="lt-LT" sz="1200" dirty="0" smtClean="0">
                <a:solidFill>
                  <a:schemeClr val="tx1"/>
                </a:solidFill>
              </a:rPr>
              <a:t>asirinkto žmogaus ar institucijų informavimas apie pastatui iškilusį pavojų.</a:t>
            </a:r>
          </a:p>
          <a:p>
            <a:pPr marL="171450" indent="-171450" algn="just">
              <a:buFont typeface="Arial" panose="020B0604020202020204" pitchFamily="34" charset="0"/>
              <a:buChar char="•"/>
            </a:pPr>
            <a:endParaRPr lang="lt-LT" sz="1400" dirty="0">
              <a:solidFill>
                <a:schemeClr val="tx1"/>
              </a:solidFill>
            </a:endParaRPr>
          </a:p>
        </p:txBody>
      </p:sp>
      <p:sp>
        <p:nvSpPr>
          <p:cNvPr id="9" name="Rectangle 8"/>
          <p:cNvSpPr/>
          <p:nvPr>
            <p:custDataLst>
              <p:tags r:id="rId1"/>
            </p:custDataLst>
          </p:nvPr>
        </p:nvSpPr>
        <p:spPr>
          <a:xfrm>
            <a:off x="107504" y="403665"/>
            <a:ext cx="648072"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1.1</a:t>
            </a:r>
            <a:r>
              <a:rPr lang="lt-LT" sz="1400" b="1" dirty="0" smtClean="0">
                <a:solidFill>
                  <a:schemeClr val="bg1"/>
                </a:solidFill>
                <a:latin typeface="+mj-lt"/>
              </a:rPr>
              <a:t>0</a:t>
            </a:r>
            <a:endParaRPr lang="lt-LT" sz="1400" b="1" dirty="0">
              <a:solidFill>
                <a:schemeClr val="bg1"/>
              </a:solidFill>
              <a:latin typeface="+mj-lt"/>
            </a:endParaRPr>
          </a:p>
        </p:txBody>
      </p:sp>
      <p:sp>
        <p:nvSpPr>
          <p:cNvPr id="10" name="Rectangle 9"/>
          <p:cNvSpPr/>
          <p:nvPr/>
        </p:nvSpPr>
        <p:spPr>
          <a:xfrm>
            <a:off x="179512" y="3501008"/>
            <a:ext cx="8590304" cy="273630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endParaRPr lang="lt-LT" sz="1400" dirty="0">
              <a:solidFill>
                <a:schemeClr val="tx1"/>
              </a:solidFill>
            </a:endParaRPr>
          </a:p>
        </p:txBody>
      </p:sp>
      <p:sp>
        <p:nvSpPr>
          <p:cNvPr id="11" name="Rectangle 10"/>
          <p:cNvSpPr/>
          <p:nvPr/>
        </p:nvSpPr>
        <p:spPr>
          <a:xfrm>
            <a:off x="179512" y="3130655"/>
            <a:ext cx="8590304" cy="3703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Automatizuotos įėjimo kontrolės schema</a:t>
            </a:r>
            <a:endParaRPr lang="lt-LT" sz="1200" dirty="0"/>
          </a:p>
        </p:txBody>
      </p:sp>
      <p:sp>
        <p:nvSpPr>
          <p:cNvPr id="12" name="Rounded Rectangle 11"/>
          <p:cNvSpPr/>
          <p:nvPr/>
        </p:nvSpPr>
        <p:spPr>
          <a:xfrm>
            <a:off x="5267052" y="5113182"/>
            <a:ext cx="1250835"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Pastato kompiuterinė sistema</a:t>
            </a:r>
            <a:endParaRPr lang="lt-LT" sz="1400" dirty="0">
              <a:solidFill>
                <a:schemeClr val="tx1"/>
              </a:solidFill>
            </a:endParaRPr>
          </a:p>
        </p:txBody>
      </p:sp>
      <p:sp>
        <p:nvSpPr>
          <p:cNvPr id="13" name="Rounded Rectangle 12"/>
          <p:cNvSpPr/>
          <p:nvPr/>
        </p:nvSpPr>
        <p:spPr>
          <a:xfrm>
            <a:off x="404814" y="4450680"/>
            <a:ext cx="2049123" cy="460276"/>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SMS pranešimas</a:t>
            </a:r>
            <a:endParaRPr lang="lt-LT" sz="1400" dirty="0">
              <a:solidFill>
                <a:schemeClr val="tx1"/>
              </a:solidFill>
            </a:endParaRPr>
          </a:p>
        </p:txBody>
      </p:sp>
      <p:sp>
        <p:nvSpPr>
          <p:cNvPr id="14" name="Rounded Rectangle 13"/>
          <p:cNvSpPr/>
          <p:nvPr/>
        </p:nvSpPr>
        <p:spPr>
          <a:xfrm>
            <a:off x="404814" y="5082972"/>
            <a:ext cx="2016224" cy="488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Pirštų atspaudai</a:t>
            </a:r>
            <a:endParaRPr lang="lt-LT" sz="1400" dirty="0">
              <a:solidFill>
                <a:schemeClr val="tx1"/>
              </a:solidFill>
            </a:endParaRPr>
          </a:p>
        </p:txBody>
      </p:sp>
      <p:sp>
        <p:nvSpPr>
          <p:cNvPr id="15" name="Rounded Rectangle 14"/>
          <p:cNvSpPr/>
          <p:nvPr/>
        </p:nvSpPr>
        <p:spPr>
          <a:xfrm>
            <a:off x="404814" y="5716512"/>
            <a:ext cx="2016224" cy="473361"/>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Praėjimo kortelės</a:t>
            </a:r>
            <a:endParaRPr lang="lt-LT" sz="1400" dirty="0">
              <a:solidFill>
                <a:schemeClr val="tx1"/>
              </a:solidFill>
            </a:endParaRPr>
          </a:p>
        </p:txBody>
      </p:sp>
      <p:sp>
        <p:nvSpPr>
          <p:cNvPr id="16" name="Rounded Rectangle 15"/>
          <p:cNvSpPr/>
          <p:nvPr/>
        </p:nvSpPr>
        <p:spPr>
          <a:xfrm>
            <a:off x="6879427" y="5150114"/>
            <a:ext cx="1729694" cy="656364"/>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Pastato durys</a:t>
            </a:r>
            <a:endParaRPr lang="lt-LT" sz="1400" dirty="0">
              <a:solidFill>
                <a:schemeClr val="tx1"/>
              </a:solidFill>
            </a:endParaRPr>
          </a:p>
        </p:txBody>
      </p:sp>
      <p:sp>
        <p:nvSpPr>
          <p:cNvPr id="17" name="Rounded Rectangle 16"/>
          <p:cNvSpPr/>
          <p:nvPr/>
        </p:nvSpPr>
        <p:spPr>
          <a:xfrm>
            <a:off x="6715998" y="3822076"/>
            <a:ext cx="1729695" cy="468054"/>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Kiemo vartai</a:t>
            </a:r>
            <a:endParaRPr lang="lt-LT" sz="1400" dirty="0">
              <a:solidFill>
                <a:schemeClr val="tx1"/>
              </a:solidFill>
            </a:endParaRPr>
          </a:p>
        </p:txBody>
      </p:sp>
      <p:cxnSp>
        <p:nvCxnSpPr>
          <p:cNvPr id="18" name="Straight Arrow Connector 17"/>
          <p:cNvCxnSpPr/>
          <p:nvPr/>
        </p:nvCxnSpPr>
        <p:spPr>
          <a:xfrm>
            <a:off x="2470146" y="4680818"/>
            <a:ext cx="480067"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3"/>
          </p:cNvCxnSpPr>
          <p:nvPr/>
        </p:nvCxnSpPr>
        <p:spPr>
          <a:xfrm>
            <a:off x="2421038" y="5327012"/>
            <a:ext cx="506641" cy="494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470146" y="5936988"/>
            <a:ext cx="511763"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525683" y="4373006"/>
            <a:ext cx="991328" cy="107589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560963" y="5487352"/>
            <a:ext cx="249905" cy="545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2533" name="Picture 22532"/>
          <p:cNvPicPr>
            <a:picLocks noChangeAspect="1"/>
          </p:cNvPicPr>
          <p:nvPr/>
        </p:nvPicPr>
        <p:blipFill>
          <a:blip r:embed="rId3"/>
          <a:stretch>
            <a:fillRect/>
          </a:stretch>
        </p:blipFill>
        <p:spPr>
          <a:xfrm>
            <a:off x="2009425" y="4533027"/>
            <a:ext cx="308625" cy="308625"/>
          </a:xfrm>
          <a:prstGeom prst="rect">
            <a:avLst/>
          </a:prstGeom>
        </p:spPr>
      </p:pic>
      <p:pic>
        <p:nvPicPr>
          <p:cNvPr id="14340" name="Picture 4" descr="http://elearnitonline.com/wp-content/uploads/2014/06/vector-fingerprint.jpg"/>
          <p:cNvPicPr>
            <a:picLocks noChangeAspect="1" noChangeArrowheads="1"/>
          </p:cNvPicPr>
          <p:nvPr/>
        </p:nvPicPr>
        <p:blipFill rotWithShape="1">
          <a:blip r:embed="rId4">
            <a:extLst>
              <a:ext uri="{28A0092B-C50C-407E-A947-70E740481C1C}">
                <a14:useLocalDpi xmlns:a14="http://schemas.microsoft.com/office/drawing/2010/main" val="0"/>
              </a:ext>
            </a:extLst>
          </a:blip>
          <a:srcRect l="22152" r="18374"/>
          <a:stretch/>
        </p:blipFill>
        <p:spPr bwMode="auto">
          <a:xfrm>
            <a:off x="2012870" y="5133747"/>
            <a:ext cx="285596" cy="339475"/>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22535"/>
          <p:cNvPicPr>
            <a:picLocks noChangeAspect="1"/>
          </p:cNvPicPr>
          <p:nvPr/>
        </p:nvPicPr>
        <p:blipFill>
          <a:blip r:embed="rId5"/>
          <a:stretch>
            <a:fillRect/>
          </a:stretch>
        </p:blipFill>
        <p:spPr>
          <a:xfrm>
            <a:off x="1948970" y="5768211"/>
            <a:ext cx="372944" cy="369961"/>
          </a:xfrm>
          <a:prstGeom prst="rect">
            <a:avLst/>
          </a:prstGeom>
        </p:spPr>
      </p:pic>
      <p:sp>
        <p:nvSpPr>
          <p:cNvPr id="43" name="Rounded Rectangle 42"/>
          <p:cNvSpPr/>
          <p:nvPr/>
        </p:nvSpPr>
        <p:spPr>
          <a:xfrm>
            <a:off x="2999530" y="4386232"/>
            <a:ext cx="1846262" cy="495762"/>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Mobiliojo tinklo operatorius</a:t>
            </a:r>
            <a:endParaRPr lang="lt-LT" sz="1400" dirty="0">
              <a:solidFill>
                <a:schemeClr val="tx1"/>
              </a:solidFill>
            </a:endParaRPr>
          </a:p>
        </p:txBody>
      </p:sp>
      <p:sp>
        <p:nvSpPr>
          <p:cNvPr id="44" name="Rounded Rectangle 43"/>
          <p:cNvSpPr/>
          <p:nvPr/>
        </p:nvSpPr>
        <p:spPr>
          <a:xfrm>
            <a:off x="2996641" y="4976835"/>
            <a:ext cx="1898057" cy="58281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Pirštų atspaudų nuskaitymo įrenginys</a:t>
            </a:r>
            <a:endParaRPr lang="lt-LT" sz="1400" dirty="0">
              <a:solidFill>
                <a:schemeClr val="tx1"/>
              </a:solidFill>
            </a:endParaRPr>
          </a:p>
        </p:txBody>
      </p:sp>
      <p:sp>
        <p:nvSpPr>
          <p:cNvPr id="45" name="Rounded Rectangle 44"/>
          <p:cNvSpPr/>
          <p:nvPr/>
        </p:nvSpPr>
        <p:spPr>
          <a:xfrm>
            <a:off x="3010395" y="5671920"/>
            <a:ext cx="1870548" cy="516172"/>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Kortelių nuskaitymo įrenginys</a:t>
            </a:r>
            <a:endParaRPr lang="lt-LT" sz="1400" dirty="0">
              <a:solidFill>
                <a:schemeClr val="tx1"/>
              </a:solidFill>
            </a:endParaRPr>
          </a:p>
        </p:txBody>
      </p:sp>
      <p:cxnSp>
        <p:nvCxnSpPr>
          <p:cNvPr id="22541" name="Straight Arrow Connector 22540"/>
          <p:cNvCxnSpPr>
            <a:stCxn id="43" idx="3"/>
          </p:cNvCxnSpPr>
          <p:nvPr/>
        </p:nvCxnSpPr>
        <p:spPr>
          <a:xfrm>
            <a:off x="4845792" y="4634113"/>
            <a:ext cx="427086" cy="445256"/>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543" name="Straight Arrow Connector 22542"/>
          <p:cNvCxnSpPr/>
          <p:nvPr/>
        </p:nvCxnSpPr>
        <p:spPr>
          <a:xfrm>
            <a:off x="4934873" y="5327012"/>
            <a:ext cx="289103"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548" name="Straight Arrow Connector 22547"/>
          <p:cNvCxnSpPr/>
          <p:nvPr/>
        </p:nvCxnSpPr>
        <p:spPr>
          <a:xfrm flipV="1">
            <a:off x="4889293" y="5648591"/>
            <a:ext cx="291936" cy="281415"/>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404835" y="3741817"/>
            <a:ext cx="2016203" cy="468054"/>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Distancinis pultelis</a:t>
            </a:r>
            <a:endParaRPr lang="lt-LT" sz="1400" dirty="0">
              <a:solidFill>
                <a:schemeClr val="tx1"/>
              </a:solidFill>
            </a:endParaRPr>
          </a:p>
        </p:txBody>
      </p:sp>
      <p:cxnSp>
        <p:nvCxnSpPr>
          <p:cNvPr id="14345" name="Straight Arrow Connector 14344"/>
          <p:cNvCxnSpPr/>
          <p:nvPr/>
        </p:nvCxnSpPr>
        <p:spPr>
          <a:xfrm flipV="1">
            <a:off x="2453937" y="4021895"/>
            <a:ext cx="4229162" cy="429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349" name="Picture 14348"/>
          <p:cNvPicPr>
            <a:picLocks noChangeAspect="1"/>
          </p:cNvPicPr>
          <p:nvPr/>
        </p:nvPicPr>
        <p:blipFill>
          <a:blip r:embed="rId6"/>
          <a:stretch>
            <a:fillRect/>
          </a:stretch>
        </p:blipFill>
        <p:spPr>
          <a:xfrm>
            <a:off x="7879777" y="3883989"/>
            <a:ext cx="501537" cy="344228"/>
          </a:xfrm>
          <a:prstGeom prst="rect">
            <a:avLst/>
          </a:prstGeom>
        </p:spPr>
      </p:pic>
      <p:pic>
        <p:nvPicPr>
          <p:cNvPr id="14350" name="Picture 14349"/>
          <p:cNvPicPr>
            <a:picLocks noChangeAspect="1"/>
          </p:cNvPicPr>
          <p:nvPr/>
        </p:nvPicPr>
        <p:blipFill>
          <a:blip r:embed="rId7"/>
          <a:stretch>
            <a:fillRect/>
          </a:stretch>
        </p:blipFill>
        <p:spPr>
          <a:xfrm>
            <a:off x="8113850" y="5224991"/>
            <a:ext cx="314788" cy="524721"/>
          </a:xfrm>
          <a:prstGeom prst="rect">
            <a:avLst/>
          </a:prstGeom>
        </p:spPr>
      </p:pic>
      <p:pic>
        <p:nvPicPr>
          <p:cNvPr id="14351" name="Picture 14350"/>
          <p:cNvPicPr>
            <a:picLocks noChangeAspect="1"/>
          </p:cNvPicPr>
          <p:nvPr/>
        </p:nvPicPr>
        <p:blipFill>
          <a:blip r:embed="rId8"/>
          <a:stretch>
            <a:fillRect/>
          </a:stretch>
        </p:blipFill>
        <p:spPr>
          <a:xfrm>
            <a:off x="2080745" y="3849765"/>
            <a:ext cx="285731" cy="252158"/>
          </a:xfrm>
          <a:prstGeom prst="rect">
            <a:avLst/>
          </a:prstGeom>
        </p:spPr>
      </p:pic>
    </p:spTree>
    <p:extLst>
      <p:ext uri="{BB962C8B-B14F-4D97-AF65-F5344CB8AC3E}">
        <p14:creationId xmlns:p14="http://schemas.microsoft.com/office/powerpoint/2010/main" val="1313933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14681"/>
            <a:ext cx="7976506" cy="487362"/>
          </a:xfrm>
        </p:spPr>
        <p:txBody>
          <a:bodyPr/>
          <a:lstStyle/>
          <a:p>
            <a:r>
              <a:rPr lang="lt-LT" dirty="0" smtClean="0"/>
              <a:t>Kitos inovatyvios priemonės</a:t>
            </a:r>
            <a:endParaRPr lang="lt-LT" dirty="0"/>
          </a:p>
        </p:txBody>
      </p:sp>
      <p:sp>
        <p:nvSpPr>
          <p:cNvPr id="4" name="Rectangle 3"/>
          <p:cNvSpPr/>
          <p:nvPr/>
        </p:nvSpPr>
        <p:spPr>
          <a:xfrm>
            <a:off x="3419872" y="1412777"/>
            <a:ext cx="5328592" cy="266429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b="1" dirty="0" smtClean="0">
                <a:solidFill>
                  <a:schemeClr val="tx1"/>
                </a:solidFill>
              </a:rPr>
              <a:t>Apšvietimo valdymas:</a:t>
            </a:r>
            <a:endParaRPr lang="lt-LT" sz="1200" b="1" dirty="0">
              <a:solidFill>
                <a:schemeClr val="tx1"/>
              </a:solidFill>
            </a:endParaRPr>
          </a:p>
          <a:p>
            <a:pPr marL="171450" indent="-171450" algn="just">
              <a:buFont typeface="Arial" panose="020B0604020202020204" pitchFamily="34" charset="0"/>
              <a:buChar char="•"/>
            </a:pPr>
            <a:r>
              <a:rPr lang="lt-LT" sz="1200" dirty="0" smtClean="0">
                <a:solidFill>
                  <a:schemeClr val="tx1"/>
                </a:solidFill>
              </a:rPr>
              <a:t>Energiją tausojančių apšvietimo priemonių naudojimas;</a:t>
            </a:r>
          </a:p>
          <a:p>
            <a:pPr algn="just"/>
            <a:r>
              <a:rPr lang="lt-LT" sz="1200" b="1" dirty="0">
                <a:solidFill>
                  <a:schemeClr val="tx1"/>
                </a:solidFill>
              </a:rPr>
              <a:t>Mikroklimato </a:t>
            </a:r>
            <a:r>
              <a:rPr lang="lt-LT" sz="1200" b="1" dirty="0" smtClean="0">
                <a:solidFill>
                  <a:schemeClr val="tx1"/>
                </a:solidFill>
              </a:rPr>
              <a:t>palaikymas:</a:t>
            </a:r>
          </a:p>
          <a:p>
            <a:pPr marL="171450" indent="-171450" algn="just">
              <a:buFont typeface="Arial" panose="020B0604020202020204" pitchFamily="34" charset="0"/>
              <a:buChar char="•"/>
            </a:pPr>
            <a:r>
              <a:rPr lang="lt-LT" sz="1200" dirty="0" smtClean="0">
                <a:solidFill>
                  <a:schemeClr val="tx1"/>
                </a:solidFill>
              </a:rPr>
              <a:t>Temperatūros valdymas;</a:t>
            </a:r>
          </a:p>
          <a:p>
            <a:pPr marL="171450" indent="-171450" algn="just">
              <a:buFont typeface="Arial" panose="020B0604020202020204" pitchFamily="34" charset="0"/>
              <a:buChar char="•"/>
            </a:pPr>
            <a:r>
              <a:rPr lang="lt-LT" sz="1200" dirty="0" smtClean="0">
                <a:solidFill>
                  <a:schemeClr val="tx1"/>
                </a:solidFill>
              </a:rPr>
              <a:t>Pastato </a:t>
            </a:r>
            <a:r>
              <a:rPr lang="lt-LT" sz="1200" dirty="0">
                <a:solidFill>
                  <a:schemeClr val="tx1"/>
                </a:solidFill>
              </a:rPr>
              <a:t>sandarumo </a:t>
            </a:r>
            <a:r>
              <a:rPr lang="lt-LT" sz="1200" dirty="0" smtClean="0">
                <a:solidFill>
                  <a:schemeClr val="tx1"/>
                </a:solidFill>
              </a:rPr>
              <a:t>gerinimas;</a:t>
            </a:r>
          </a:p>
          <a:p>
            <a:pPr algn="just"/>
            <a:r>
              <a:rPr lang="lt-LT" sz="1200" b="1" dirty="0">
                <a:solidFill>
                  <a:schemeClr val="tx1"/>
                </a:solidFill>
              </a:rPr>
              <a:t>Vandens tiekimo </a:t>
            </a:r>
            <a:r>
              <a:rPr lang="lt-LT" sz="1200" b="1" dirty="0" smtClean="0">
                <a:solidFill>
                  <a:schemeClr val="tx1"/>
                </a:solidFill>
              </a:rPr>
              <a:t>valdymas:</a:t>
            </a:r>
          </a:p>
          <a:p>
            <a:pPr marL="171450" indent="-171450" algn="just">
              <a:buFont typeface="Arial" panose="020B0604020202020204" pitchFamily="34" charset="0"/>
              <a:buChar char="•"/>
            </a:pPr>
            <a:r>
              <a:rPr lang="lt-LT" sz="1200" dirty="0" smtClean="0">
                <a:solidFill>
                  <a:schemeClr val="tx1"/>
                </a:solidFill>
              </a:rPr>
              <a:t>Tiekiamo </a:t>
            </a:r>
            <a:r>
              <a:rPr lang="lt-LT" sz="1200" dirty="0">
                <a:solidFill>
                  <a:schemeClr val="tx1"/>
                </a:solidFill>
              </a:rPr>
              <a:t>vandens kokybės </a:t>
            </a:r>
            <a:r>
              <a:rPr lang="lt-LT" sz="1200" dirty="0" smtClean="0">
                <a:solidFill>
                  <a:schemeClr val="tx1"/>
                </a:solidFill>
              </a:rPr>
              <a:t>užtikrinimas;</a:t>
            </a:r>
          </a:p>
          <a:p>
            <a:pPr marL="171450" indent="-171450" algn="just">
              <a:buFont typeface="Arial" panose="020B0604020202020204" pitchFamily="34" charset="0"/>
              <a:buChar char="•"/>
            </a:pPr>
            <a:r>
              <a:rPr lang="lt-LT" sz="1200" dirty="0" smtClean="0">
                <a:solidFill>
                  <a:schemeClr val="tx1"/>
                </a:solidFill>
              </a:rPr>
              <a:t>Automatiškai įsijungiančių vandens čiaupų įrengimas;</a:t>
            </a:r>
          </a:p>
          <a:p>
            <a:pPr marL="171450" indent="-171450" algn="just">
              <a:buFont typeface="Arial" panose="020B0604020202020204" pitchFamily="34" charset="0"/>
              <a:buChar char="•"/>
            </a:pPr>
            <a:r>
              <a:rPr lang="it-IT" sz="1200" dirty="0" smtClean="0">
                <a:solidFill>
                  <a:schemeClr val="tx1"/>
                </a:solidFill>
              </a:rPr>
              <a:t>Automatinio </a:t>
            </a:r>
            <a:r>
              <a:rPr lang="it-IT" sz="1200" dirty="0">
                <a:solidFill>
                  <a:schemeClr val="tx1"/>
                </a:solidFill>
              </a:rPr>
              <a:t>vandens nuleidimo </a:t>
            </a:r>
            <a:r>
              <a:rPr lang="lt-LT" sz="1200" dirty="0" smtClean="0">
                <a:solidFill>
                  <a:schemeClr val="tx1"/>
                </a:solidFill>
              </a:rPr>
              <a:t>sistemos </a:t>
            </a:r>
            <a:r>
              <a:rPr lang="it-IT" sz="1200" dirty="0" smtClean="0">
                <a:solidFill>
                  <a:schemeClr val="tx1"/>
                </a:solidFill>
              </a:rPr>
              <a:t>tualetuose </a:t>
            </a:r>
            <a:r>
              <a:rPr lang="it-IT" sz="1200" dirty="0">
                <a:solidFill>
                  <a:schemeClr val="tx1"/>
                </a:solidFill>
              </a:rPr>
              <a:t>bei pisuaruose </a:t>
            </a:r>
            <a:r>
              <a:rPr lang="lt-LT" sz="1200" dirty="0" smtClean="0">
                <a:solidFill>
                  <a:schemeClr val="tx1"/>
                </a:solidFill>
              </a:rPr>
              <a:t> įrengimas;</a:t>
            </a:r>
          </a:p>
          <a:p>
            <a:pPr algn="just"/>
            <a:r>
              <a:rPr lang="lt-LT" sz="1200" b="1" dirty="0">
                <a:solidFill>
                  <a:schemeClr val="tx1"/>
                </a:solidFill>
              </a:rPr>
              <a:t>Vėdinimo sistemos valdymas</a:t>
            </a:r>
            <a:endParaRPr lang="lt-LT" sz="1200" b="1" dirty="0" smtClean="0">
              <a:solidFill>
                <a:schemeClr val="tx1"/>
              </a:solidFill>
            </a:endParaRPr>
          </a:p>
          <a:p>
            <a:pPr marL="171450" indent="-171450" algn="just">
              <a:buFont typeface="Arial" panose="020B0604020202020204" pitchFamily="34" charset="0"/>
              <a:buChar char="•"/>
            </a:pPr>
            <a:r>
              <a:rPr lang="lt-LT" sz="1200" dirty="0">
                <a:solidFill>
                  <a:schemeClr val="tx1"/>
                </a:solidFill>
              </a:rPr>
              <a:t>Patalpų oro kokybės </a:t>
            </a:r>
            <a:r>
              <a:rPr lang="lt-LT" sz="1200" dirty="0" smtClean="0">
                <a:solidFill>
                  <a:schemeClr val="tx1"/>
                </a:solidFill>
              </a:rPr>
              <a:t>užtikrinimas;</a:t>
            </a:r>
          </a:p>
          <a:p>
            <a:pPr algn="just"/>
            <a:r>
              <a:rPr lang="lt-LT" sz="1200" b="1" dirty="0">
                <a:solidFill>
                  <a:schemeClr val="tx1"/>
                </a:solidFill>
              </a:rPr>
              <a:t>Apsaugos sistemų valdymas</a:t>
            </a:r>
            <a:endParaRPr lang="lt-LT" sz="1200" b="1" dirty="0" smtClean="0">
              <a:solidFill>
                <a:schemeClr val="tx1"/>
              </a:solidFill>
            </a:endParaRPr>
          </a:p>
          <a:p>
            <a:pPr marL="171450" indent="-171450" algn="just">
              <a:buFont typeface="Arial" panose="020B0604020202020204" pitchFamily="34" charset="0"/>
              <a:buChar char="•"/>
            </a:pPr>
            <a:r>
              <a:rPr lang="lt-LT" sz="1200" dirty="0" smtClean="0">
                <a:solidFill>
                  <a:schemeClr val="tx1"/>
                </a:solidFill>
              </a:rPr>
              <a:t>Apsauginės </a:t>
            </a:r>
            <a:r>
              <a:rPr lang="lt-LT" sz="1200" dirty="0">
                <a:solidFill>
                  <a:schemeClr val="tx1"/>
                </a:solidFill>
              </a:rPr>
              <a:t>signalizacijos </a:t>
            </a:r>
            <a:r>
              <a:rPr lang="lt-LT" sz="1200" dirty="0" smtClean="0">
                <a:solidFill>
                  <a:schemeClr val="tx1"/>
                </a:solidFill>
              </a:rPr>
              <a:t> įrengimas;</a:t>
            </a:r>
            <a:endParaRPr lang="lt-LT" sz="1200" dirty="0">
              <a:solidFill>
                <a:schemeClr val="tx1"/>
              </a:solidFill>
            </a:endParaRPr>
          </a:p>
          <a:p>
            <a:pPr marL="171450" indent="-171450" algn="just">
              <a:buFont typeface="Arial" panose="020B0604020202020204" pitchFamily="34" charset="0"/>
              <a:buChar char="•"/>
            </a:pPr>
            <a:r>
              <a:rPr lang="lt-LT" sz="1200" dirty="0">
                <a:solidFill>
                  <a:schemeClr val="tx1"/>
                </a:solidFill>
              </a:rPr>
              <a:t>Įėjimo kontrolės </a:t>
            </a:r>
            <a:r>
              <a:rPr lang="lt-LT" sz="1200" dirty="0" smtClean="0">
                <a:solidFill>
                  <a:schemeClr val="tx1"/>
                </a:solidFill>
              </a:rPr>
              <a:t>įdiegimas.</a:t>
            </a:r>
          </a:p>
        </p:txBody>
      </p:sp>
      <p:sp>
        <p:nvSpPr>
          <p:cNvPr id="5" name="Rectangle 4"/>
          <p:cNvSpPr/>
          <p:nvPr/>
        </p:nvSpPr>
        <p:spPr>
          <a:xfrm>
            <a:off x="3419872" y="1124745"/>
            <a:ext cx="5328592" cy="28803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Kitų inovatyvių priemonių sprendimai</a:t>
            </a:r>
            <a:endParaRPr lang="lt-LT" sz="1200" dirty="0"/>
          </a:p>
        </p:txBody>
      </p:sp>
      <p:sp>
        <p:nvSpPr>
          <p:cNvPr id="6" name="Rectangle 5"/>
          <p:cNvSpPr/>
          <p:nvPr/>
        </p:nvSpPr>
        <p:spPr>
          <a:xfrm>
            <a:off x="359532" y="1124744"/>
            <a:ext cx="2880320" cy="2952328"/>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Be „protingo namo“ </a:t>
            </a:r>
            <a:r>
              <a:rPr lang="lt-LT" sz="1200" dirty="0" smtClean="0">
                <a:solidFill>
                  <a:schemeClr val="tx1"/>
                </a:solidFill>
              </a:rPr>
              <a:t>sistemos, </a:t>
            </a:r>
            <a:r>
              <a:rPr lang="lt-LT" sz="1200" dirty="0">
                <a:solidFill>
                  <a:schemeClr val="tx1"/>
                </a:solidFill>
              </a:rPr>
              <a:t>pastato renovacijai galima naudoti ir kitas inovatyvias priemones ar jų </a:t>
            </a:r>
            <a:r>
              <a:rPr lang="lt-LT" sz="1200" dirty="0" smtClean="0">
                <a:solidFill>
                  <a:schemeClr val="tx1"/>
                </a:solidFill>
              </a:rPr>
              <a:t>derinius</a:t>
            </a:r>
            <a:r>
              <a:rPr lang="en-US" sz="1200" dirty="0" smtClean="0">
                <a:solidFill>
                  <a:schemeClr val="tx1"/>
                </a:solidFill>
              </a:rPr>
              <a:t>. </a:t>
            </a:r>
            <a:r>
              <a:rPr lang="lt-LT" sz="1200" dirty="0" smtClean="0">
                <a:solidFill>
                  <a:schemeClr val="tx1"/>
                </a:solidFill>
              </a:rPr>
              <a:t>Didžiausia šių priemonių teikiama nauda yra</a:t>
            </a:r>
            <a:r>
              <a:rPr lang="lt-LT" sz="1200" dirty="0">
                <a:solidFill>
                  <a:schemeClr val="tx1"/>
                </a:solidFill>
              </a:rPr>
              <a:t> </a:t>
            </a:r>
            <a:r>
              <a:rPr lang="lt-LT" sz="1200" dirty="0" smtClean="0">
                <a:solidFill>
                  <a:schemeClr val="tx1"/>
                </a:solidFill>
              </a:rPr>
              <a:t>sumažintos </a:t>
            </a:r>
            <a:r>
              <a:rPr lang="lt-LT" sz="1200" dirty="0">
                <a:solidFill>
                  <a:schemeClr val="tx1"/>
                </a:solidFill>
              </a:rPr>
              <a:t>elektros  energijos ir vandens </a:t>
            </a:r>
            <a:r>
              <a:rPr lang="lt-LT" sz="1200" dirty="0" smtClean="0">
                <a:solidFill>
                  <a:schemeClr val="tx1"/>
                </a:solidFill>
              </a:rPr>
              <a:t>sąnaudos (ko pasekoje ženkliai mažėja ir išlaidos), taip pat komfortiškumo jausmo pastato </a:t>
            </a:r>
            <a:r>
              <a:rPr lang="lt-LT" sz="1200" dirty="0">
                <a:solidFill>
                  <a:schemeClr val="tx1"/>
                </a:solidFill>
              </a:rPr>
              <a:t>naudotojams </a:t>
            </a:r>
            <a:r>
              <a:rPr lang="lt-LT" sz="1200" dirty="0" smtClean="0">
                <a:solidFill>
                  <a:schemeClr val="tx1"/>
                </a:solidFill>
              </a:rPr>
              <a:t>sukūrimas ir palaikymas, saugumo užtikrinimas bei kiti renovacijos ir modernizacijos teikiami privalumai.</a:t>
            </a:r>
            <a:endParaRPr lang="lt-LT" sz="1200" dirty="0">
              <a:solidFill>
                <a:schemeClr val="tx1"/>
              </a:solidFill>
            </a:endParaRPr>
          </a:p>
        </p:txBody>
      </p:sp>
      <p:sp>
        <p:nvSpPr>
          <p:cNvPr id="7" name="Rectangle 6"/>
          <p:cNvSpPr/>
          <p:nvPr>
            <p:custDataLst>
              <p:tags r:id="rId1"/>
            </p:custDataLst>
          </p:nvPr>
        </p:nvSpPr>
        <p:spPr>
          <a:xfrm>
            <a:off x="107504" y="403665"/>
            <a:ext cx="504056"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2</a:t>
            </a:r>
            <a:endParaRPr lang="lt-LT" sz="1400" b="1" dirty="0">
              <a:solidFill>
                <a:schemeClr val="bg1"/>
              </a:solidFill>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2736128998"/>
              </p:ext>
            </p:extLst>
          </p:nvPr>
        </p:nvGraphicFramePr>
        <p:xfrm>
          <a:off x="365053" y="4149080"/>
          <a:ext cx="8383411" cy="2098753"/>
        </p:xfrm>
        <a:graphic>
          <a:graphicData uri="http://schemas.openxmlformats.org/drawingml/2006/table">
            <a:tbl>
              <a:tblPr firstRow="1" firstCol="1" bandRow="1"/>
              <a:tblGrid>
                <a:gridCol w="2547900"/>
                <a:gridCol w="2219138"/>
                <a:gridCol w="3616373"/>
              </a:tblGrid>
              <a:tr h="300451">
                <a:tc rowSpan="9">
                  <a:txBody>
                    <a:bodyPr/>
                    <a:lstStyle/>
                    <a:p>
                      <a:pPr algn="ctr">
                        <a:lnSpc>
                          <a:spcPct val="115000"/>
                        </a:lnSpc>
                        <a:spcAft>
                          <a:spcPts val="0"/>
                        </a:spcAft>
                      </a:pPr>
                      <a:r>
                        <a:rPr lang="lt-LT" sz="1000" dirty="0" smtClean="0">
                          <a:effectLst/>
                          <a:latin typeface="+mn-lt"/>
                          <a:ea typeface="Calibri" panose="020F0502020204030204" pitchFamily="34" charset="0"/>
                          <a:cs typeface="Times New Roman" panose="02020603050405020304" pitchFamily="18" charset="0"/>
                        </a:rPr>
                        <a:t>2. Kitos inovatyvios priemonės</a:t>
                      </a:r>
                    </a:p>
                  </a:txBody>
                  <a:tcPr marL="35837" marR="35837"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Apšvietimo valdymas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rgbClr val="000000"/>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2.1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Energiją </a:t>
                      </a:r>
                      <a:r>
                        <a:rPr lang="lt-LT" sz="1000" dirty="0">
                          <a:solidFill>
                            <a:srgbClr val="000000"/>
                          </a:solidFill>
                          <a:effectLst/>
                          <a:latin typeface="+mn-lt"/>
                          <a:ea typeface="Times New Roman" panose="02020603050405020304" pitchFamily="18" charset="0"/>
                          <a:cs typeface="Times New Roman" panose="02020603050405020304" pitchFamily="18" charset="0"/>
                        </a:rPr>
                        <a:t>tausojančių apšvietimo priemonių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251503">
                <a:tc vMerge="1">
                  <a:txBody>
                    <a:bodyPr/>
                    <a:lstStyle/>
                    <a:p>
                      <a:endParaRPr lang="lt-LT"/>
                    </a:p>
                  </a:txBody>
                  <a:tcPr/>
                </a:tc>
                <a:tc rowSpan="2">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Mikroklimato palaikymas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2.2</a:t>
                      </a:r>
                      <a:r>
                        <a:rPr lang="en-US" sz="1000" baseline="0" dirty="0" smtClean="0">
                          <a:solidFill>
                            <a:srgbClr val="000000"/>
                          </a:solidFill>
                          <a:effectLst/>
                          <a:latin typeface="+mn-lt"/>
                          <a:ea typeface="Times New Roman" panose="02020603050405020304" pitchFamily="18" charset="0"/>
                          <a:cs typeface="Times New Roman" panose="02020603050405020304" pitchFamily="18" charset="0"/>
                        </a:rPr>
                        <a:t>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Temperatūros </a:t>
                      </a:r>
                      <a:r>
                        <a:rPr lang="lt-LT" sz="1000" dirty="0">
                          <a:solidFill>
                            <a:srgbClr val="000000"/>
                          </a:solidFill>
                          <a:effectLst/>
                          <a:latin typeface="+mn-lt"/>
                          <a:ea typeface="Times New Roman" panose="02020603050405020304" pitchFamily="18" charset="0"/>
                          <a:cs typeface="Times New Roman" panose="02020603050405020304" pitchFamily="18" charset="0"/>
                        </a:rPr>
                        <a:t>valdymo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180142">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2.3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Pastato </a:t>
                      </a:r>
                      <a:r>
                        <a:rPr lang="lt-LT" sz="1000" dirty="0">
                          <a:solidFill>
                            <a:srgbClr val="000000"/>
                          </a:solidFill>
                          <a:effectLst/>
                          <a:latin typeface="+mn-lt"/>
                          <a:ea typeface="Times New Roman" panose="02020603050405020304" pitchFamily="18" charset="0"/>
                          <a:cs typeface="Times New Roman" panose="02020603050405020304" pitchFamily="18" charset="0"/>
                        </a:rPr>
                        <a:t>sandarumo gerinimo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180142">
                <a:tc vMerge="1">
                  <a:txBody>
                    <a:bodyPr/>
                    <a:lstStyle/>
                    <a:p>
                      <a:endParaRPr lang="lt-LT"/>
                    </a:p>
                  </a:txBody>
                  <a:tcPr/>
                </a:tc>
                <a:tc rowSpan="3">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Vandens tiekimo valdymas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2.4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Tiekiamo </a:t>
                      </a:r>
                      <a:r>
                        <a:rPr lang="lt-LT" sz="1000" dirty="0">
                          <a:solidFill>
                            <a:srgbClr val="000000"/>
                          </a:solidFill>
                          <a:effectLst/>
                          <a:latin typeface="+mn-lt"/>
                          <a:ea typeface="Times New Roman" panose="02020603050405020304" pitchFamily="18" charset="0"/>
                          <a:cs typeface="Times New Roman" panose="02020603050405020304" pitchFamily="18" charset="0"/>
                        </a:rPr>
                        <a:t>vandens kokybės užtikrinimo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300451">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2.5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Automatiškai </a:t>
                      </a:r>
                      <a:r>
                        <a:rPr lang="lt-LT" sz="1000" dirty="0">
                          <a:solidFill>
                            <a:srgbClr val="000000"/>
                          </a:solidFill>
                          <a:effectLst/>
                          <a:latin typeface="+mn-lt"/>
                          <a:ea typeface="Times New Roman" panose="02020603050405020304" pitchFamily="18" charset="0"/>
                          <a:cs typeface="Times New Roman" panose="02020603050405020304" pitchFamily="18" charset="0"/>
                        </a:rPr>
                        <a:t>įsijungiančio vandens čiaupo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342251">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2.6</a:t>
                      </a:r>
                      <a:r>
                        <a:rPr lang="en-US" sz="1000" baseline="0" dirty="0" smtClean="0">
                          <a:solidFill>
                            <a:srgbClr val="000000"/>
                          </a:solidFill>
                          <a:effectLst/>
                          <a:latin typeface="+mn-lt"/>
                          <a:ea typeface="Times New Roman" panose="02020603050405020304" pitchFamily="18" charset="0"/>
                          <a:cs typeface="Times New Roman" panose="02020603050405020304" pitchFamily="18" charset="0"/>
                        </a:rPr>
                        <a:t>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Automatinio </a:t>
                      </a:r>
                      <a:r>
                        <a:rPr lang="lt-LT" sz="1000" dirty="0">
                          <a:solidFill>
                            <a:srgbClr val="000000"/>
                          </a:solidFill>
                          <a:effectLst/>
                          <a:latin typeface="+mn-lt"/>
                          <a:ea typeface="Times New Roman" panose="02020603050405020304" pitchFamily="18" charset="0"/>
                          <a:cs typeface="Times New Roman" panose="02020603050405020304" pitchFamily="18" charset="0"/>
                        </a:rPr>
                        <a:t>vandens nuleidimo tualetuose bei pisuaruose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180142">
                <a:tc vMerge="1">
                  <a:txBody>
                    <a:bodyPr/>
                    <a:lstStyle/>
                    <a:p>
                      <a:pPr algn="ctr">
                        <a:lnSpc>
                          <a:spcPct val="115000"/>
                        </a:lnSpc>
                        <a:spcAft>
                          <a:spcPts val="0"/>
                        </a:spcAft>
                      </a:pP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bg1"/>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Vėdinimo sistemos valdymas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2.7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Patalpų </a:t>
                      </a:r>
                      <a:r>
                        <a:rPr lang="lt-LT" sz="1000" dirty="0">
                          <a:solidFill>
                            <a:srgbClr val="000000"/>
                          </a:solidFill>
                          <a:effectLst/>
                          <a:latin typeface="+mn-lt"/>
                          <a:ea typeface="Times New Roman" panose="02020603050405020304" pitchFamily="18" charset="0"/>
                          <a:cs typeface="Times New Roman" panose="02020603050405020304" pitchFamily="18" charset="0"/>
                        </a:rPr>
                        <a:t>oro kokybės užtikrinimo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180142">
                <a:tc vMerge="1">
                  <a:txBody>
                    <a:bodyPr/>
                    <a:lstStyle/>
                    <a:p>
                      <a:endParaRPr lang="lt-LT"/>
                    </a:p>
                  </a:txBody>
                  <a:tcPr/>
                </a:tc>
                <a:tc rowSpan="2">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Apsaugos sistemų valdymas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2.8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Apsauginės </a:t>
                      </a:r>
                      <a:r>
                        <a:rPr lang="lt-LT" sz="1000" dirty="0">
                          <a:solidFill>
                            <a:srgbClr val="000000"/>
                          </a:solidFill>
                          <a:effectLst/>
                          <a:latin typeface="+mn-lt"/>
                          <a:ea typeface="Times New Roman" panose="02020603050405020304" pitchFamily="18" charset="0"/>
                          <a:cs typeface="Times New Roman" panose="02020603050405020304" pitchFamily="18" charset="0"/>
                        </a:rPr>
                        <a:t>signalizacijos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171125">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2.9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Įėjimo </a:t>
                      </a:r>
                      <a:r>
                        <a:rPr lang="lt-LT" sz="1000" dirty="0">
                          <a:solidFill>
                            <a:srgbClr val="000000"/>
                          </a:solidFill>
                          <a:effectLst/>
                          <a:latin typeface="+mn-lt"/>
                          <a:ea typeface="Times New Roman" panose="02020603050405020304" pitchFamily="18" charset="0"/>
                          <a:cs typeface="Times New Roman" panose="02020603050405020304" pitchFamily="18" charset="0"/>
                        </a:rPr>
                        <a:t>kontrolės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bl>
          </a:graphicData>
        </a:graphic>
      </p:graphicFrame>
    </p:spTree>
    <p:extLst>
      <p:ext uri="{BB962C8B-B14F-4D97-AF65-F5344CB8AC3E}">
        <p14:creationId xmlns:p14="http://schemas.microsoft.com/office/powerpoint/2010/main" val="4040705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4681"/>
            <a:ext cx="7904498" cy="487362"/>
          </a:xfrm>
        </p:spPr>
        <p:txBody>
          <a:bodyPr/>
          <a:lstStyle/>
          <a:p>
            <a:r>
              <a:rPr lang="lt-LT" dirty="0"/>
              <a:t>Energiją tausojančių apšvietimo priemonių </a:t>
            </a:r>
            <a:r>
              <a:rPr lang="lt-LT" dirty="0" smtClean="0"/>
              <a:t>sprendimai</a:t>
            </a:r>
            <a:endParaRPr lang="lt-LT" dirty="0"/>
          </a:p>
        </p:txBody>
      </p:sp>
      <p:sp>
        <p:nvSpPr>
          <p:cNvPr id="3" name="Rectangle 2"/>
          <p:cNvSpPr/>
          <p:nvPr/>
        </p:nvSpPr>
        <p:spPr>
          <a:xfrm>
            <a:off x="193487" y="1905030"/>
            <a:ext cx="5530640" cy="30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Liuminescencinės (fluorescencinės) </a:t>
            </a:r>
            <a:r>
              <a:rPr lang="lt-LT" sz="1200" dirty="0" smtClean="0"/>
              <a:t>lempos</a:t>
            </a:r>
            <a:endParaRPr lang="lt-LT" sz="1200" dirty="0"/>
          </a:p>
        </p:txBody>
      </p:sp>
      <p:sp>
        <p:nvSpPr>
          <p:cNvPr id="5" name="Rectangle 4"/>
          <p:cNvSpPr/>
          <p:nvPr/>
        </p:nvSpPr>
        <p:spPr>
          <a:xfrm>
            <a:off x="235530" y="980728"/>
            <a:ext cx="5488598" cy="805883"/>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Renkantis inovatyvias ir atsiperkančias apšvietimo priemones, dominuoja trys jų </a:t>
            </a:r>
            <a:r>
              <a:rPr lang="lt-LT" sz="1200" dirty="0" smtClean="0">
                <a:solidFill>
                  <a:schemeClr val="tx1"/>
                </a:solidFill>
              </a:rPr>
              <a:t>tipai:</a:t>
            </a:r>
            <a:endParaRPr lang="en-US" sz="1200" dirty="0" smtClean="0">
              <a:solidFill>
                <a:schemeClr val="tx1"/>
              </a:solidFill>
            </a:endParaRPr>
          </a:p>
          <a:p>
            <a:pPr marL="285750" indent="-285750" algn="just">
              <a:buFont typeface="Arial" panose="020B0604020202020204" pitchFamily="34" charset="0"/>
              <a:buChar char="•"/>
            </a:pPr>
            <a:r>
              <a:rPr lang="lt-LT" sz="1200" dirty="0" smtClean="0">
                <a:solidFill>
                  <a:schemeClr val="tx1"/>
                </a:solidFill>
              </a:rPr>
              <a:t>Liuminescencinės </a:t>
            </a:r>
            <a:r>
              <a:rPr lang="lt-LT" sz="1200" dirty="0">
                <a:solidFill>
                  <a:schemeClr val="tx1"/>
                </a:solidFill>
              </a:rPr>
              <a:t>(fluorescencinės) </a:t>
            </a:r>
            <a:r>
              <a:rPr lang="lt-LT" sz="1200" dirty="0" smtClean="0">
                <a:solidFill>
                  <a:schemeClr val="tx1"/>
                </a:solidFill>
              </a:rPr>
              <a:t>lempos;</a:t>
            </a:r>
            <a:endParaRPr lang="en-US" sz="1200" dirty="0" smtClean="0">
              <a:solidFill>
                <a:schemeClr val="tx1"/>
              </a:solidFill>
            </a:endParaRPr>
          </a:p>
          <a:p>
            <a:pPr marL="285750" indent="-285750" algn="just">
              <a:buFont typeface="Arial" panose="020B0604020202020204" pitchFamily="34" charset="0"/>
              <a:buChar char="•"/>
            </a:pPr>
            <a:r>
              <a:rPr lang="lt-LT" sz="1200" dirty="0" smtClean="0">
                <a:solidFill>
                  <a:schemeClr val="tx1"/>
                </a:solidFill>
              </a:rPr>
              <a:t>Šviesos </a:t>
            </a:r>
            <a:r>
              <a:rPr lang="lt-LT" sz="1200" dirty="0">
                <a:solidFill>
                  <a:schemeClr val="tx1"/>
                </a:solidFill>
              </a:rPr>
              <a:t>diodai (LED);</a:t>
            </a:r>
          </a:p>
          <a:p>
            <a:pPr marL="285750" indent="-285750" algn="just">
              <a:buFont typeface="Arial" panose="020B0604020202020204" pitchFamily="34" charset="0"/>
              <a:buChar char="•"/>
            </a:pPr>
            <a:r>
              <a:rPr lang="lt-LT" sz="1200" dirty="0" smtClean="0">
                <a:solidFill>
                  <a:schemeClr val="tx1"/>
                </a:solidFill>
              </a:rPr>
              <a:t>Indukcinės </a:t>
            </a:r>
            <a:r>
              <a:rPr lang="lt-LT" sz="1200" dirty="0">
                <a:solidFill>
                  <a:schemeClr val="tx1"/>
                </a:solidFill>
              </a:rPr>
              <a:t>lempos.</a:t>
            </a:r>
          </a:p>
        </p:txBody>
      </p:sp>
      <p:sp>
        <p:nvSpPr>
          <p:cNvPr id="6" name="Rectangle 5"/>
          <p:cNvSpPr/>
          <p:nvPr/>
        </p:nvSpPr>
        <p:spPr>
          <a:xfrm>
            <a:off x="174774" y="2210749"/>
            <a:ext cx="5549353" cy="1946047"/>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lt-LT" sz="1200" b="1" dirty="0" smtClean="0">
                <a:solidFill>
                  <a:schemeClr val="tx1"/>
                </a:solidFill>
              </a:rPr>
              <a:t>Privalumai:</a:t>
            </a:r>
          </a:p>
          <a:p>
            <a:pPr marL="171450" indent="-171450" algn="just">
              <a:buFont typeface="Arial" panose="020B0604020202020204" pitchFamily="34" charset="0"/>
              <a:buChar char="•"/>
            </a:pPr>
            <a:r>
              <a:rPr lang="lt-LT" sz="1200" dirty="0" smtClean="0">
                <a:solidFill>
                  <a:schemeClr val="tx1"/>
                </a:solidFill>
              </a:rPr>
              <a:t>Ilgaamžiškumas;</a:t>
            </a:r>
          </a:p>
          <a:p>
            <a:pPr marL="171450" indent="-171450" algn="just">
              <a:buFont typeface="Arial" panose="020B0604020202020204" pitchFamily="34" charset="0"/>
              <a:buChar char="•"/>
            </a:pPr>
            <a:r>
              <a:rPr lang="lt-LT" sz="1200" dirty="0" smtClean="0">
                <a:solidFill>
                  <a:schemeClr val="tx1"/>
                </a:solidFill>
              </a:rPr>
              <a:t>Sąlyginai </a:t>
            </a:r>
            <a:r>
              <a:rPr lang="lt-LT" sz="1200" dirty="0">
                <a:solidFill>
                  <a:schemeClr val="tx1"/>
                </a:solidFill>
              </a:rPr>
              <a:t>mažos elektros energijos </a:t>
            </a:r>
            <a:r>
              <a:rPr lang="lt-LT" sz="1200" dirty="0" smtClean="0">
                <a:solidFill>
                  <a:schemeClr val="tx1"/>
                </a:solidFill>
              </a:rPr>
              <a:t>sąnaudos;</a:t>
            </a:r>
          </a:p>
          <a:p>
            <a:pPr marL="171450" indent="-171450" algn="just">
              <a:buFont typeface="Arial" panose="020B0604020202020204" pitchFamily="34" charset="0"/>
              <a:buChar char="•"/>
            </a:pPr>
            <a:r>
              <a:rPr lang="lt-LT" sz="1200" dirty="0" smtClean="0">
                <a:solidFill>
                  <a:schemeClr val="tx1"/>
                </a:solidFill>
              </a:rPr>
              <a:t>Sklandus įsižiebimas (be mirgėjimo), pastovi šviesa;</a:t>
            </a:r>
          </a:p>
          <a:p>
            <a:pPr marL="171450" indent="-171450" algn="just">
              <a:buFont typeface="Arial" panose="020B0604020202020204" pitchFamily="34" charset="0"/>
              <a:buChar char="•"/>
            </a:pPr>
            <a:r>
              <a:rPr lang="lt-LT" sz="1200" dirty="0">
                <a:solidFill>
                  <a:schemeClr val="tx1"/>
                </a:solidFill>
              </a:rPr>
              <a:t>N</a:t>
            </a:r>
            <a:r>
              <a:rPr lang="lt-LT" sz="1200" dirty="0" smtClean="0">
                <a:solidFill>
                  <a:schemeClr val="tx1"/>
                </a:solidFill>
              </a:rPr>
              <a:t>eiškreiptos spalvos.</a:t>
            </a:r>
          </a:p>
          <a:p>
            <a:pPr algn="just"/>
            <a:r>
              <a:rPr lang="lt-LT" sz="1200" b="1" dirty="0" smtClean="0">
                <a:solidFill>
                  <a:schemeClr val="tx1"/>
                </a:solidFill>
              </a:rPr>
              <a:t>Trūkumai:</a:t>
            </a:r>
          </a:p>
          <a:p>
            <a:pPr marL="171450" indent="-171450" algn="just">
              <a:buFont typeface="Arial" panose="020B0604020202020204" pitchFamily="34" charset="0"/>
              <a:buChar char="•"/>
            </a:pPr>
            <a:r>
              <a:rPr lang="lt-LT" sz="1200" dirty="0" smtClean="0">
                <a:solidFill>
                  <a:schemeClr val="tx1"/>
                </a:solidFill>
              </a:rPr>
              <a:t>Susidėvėjusi lempa </a:t>
            </a:r>
            <a:r>
              <a:rPr lang="lt-LT" sz="1200" dirty="0">
                <a:solidFill>
                  <a:schemeClr val="tx1"/>
                </a:solidFill>
              </a:rPr>
              <a:t>gali pradėti mirgėti ir skleisti </a:t>
            </a:r>
            <a:r>
              <a:rPr lang="lt-LT" sz="1200" dirty="0" smtClean="0">
                <a:solidFill>
                  <a:schemeClr val="tx1"/>
                </a:solidFill>
              </a:rPr>
              <a:t>nemalonų garsą;</a:t>
            </a:r>
          </a:p>
          <a:p>
            <a:pPr marL="171450" indent="-171450" algn="just">
              <a:buFont typeface="Arial" panose="020B0604020202020204" pitchFamily="34" charset="0"/>
              <a:buChar char="•"/>
            </a:pPr>
            <a:r>
              <a:rPr lang="lt-LT" sz="1200" dirty="0" smtClean="0">
                <a:solidFill>
                  <a:schemeClr val="tx1"/>
                </a:solidFill>
              </a:rPr>
              <a:t>Sudaužius lempą joje esantis gyvsidabris yra </a:t>
            </a:r>
            <a:r>
              <a:rPr lang="lt-LT" sz="1200" dirty="0">
                <a:solidFill>
                  <a:schemeClr val="tx1"/>
                </a:solidFill>
              </a:rPr>
              <a:t>pavojingas </a:t>
            </a:r>
            <a:r>
              <a:rPr lang="lt-LT" sz="1200" dirty="0" smtClean="0">
                <a:solidFill>
                  <a:schemeClr val="tx1"/>
                </a:solidFill>
              </a:rPr>
              <a:t>sveikatai;</a:t>
            </a:r>
          </a:p>
          <a:p>
            <a:pPr marL="171450" indent="-171450" algn="just">
              <a:buFont typeface="Arial" panose="020B0604020202020204" pitchFamily="34" charset="0"/>
              <a:buChar char="•"/>
            </a:pPr>
            <a:r>
              <a:rPr lang="lt-LT" sz="1200" dirty="0" smtClean="0">
                <a:solidFill>
                  <a:schemeClr val="tx1"/>
                </a:solidFill>
              </a:rPr>
              <a:t>Sudėtingas šios rūšies lempų išmetimas;</a:t>
            </a:r>
          </a:p>
          <a:p>
            <a:pPr marL="171450" indent="-171450" algn="just">
              <a:buFont typeface="Arial" panose="020B0604020202020204" pitchFamily="34" charset="0"/>
              <a:buChar char="•"/>
            </a:pPr>
            <a:r>
              <a:rPr lang="lt-LT" sz="1200" dirty="0" smtClean="0">
                <a:solidFill>
                  <a:schemeClr val="tx1"/>
                </a:solidFill>
              </a:rPr>
              <a:t>Dažnas junginėjimas sutrumpina lempos tarnavimo laiką.</a:t>
            </a:r>
          </a:p>
          <a:p>
            <a:pPr marL="171450" indent="-171450" algn="just">
              <a:buFont typeface="Arial" panose="020B0604020202020204" pitchFamily="34" charset="0"/>
              <a:buChar char="•"/>
            </a:pPr>
            <a:endParaRPr lang="lt-LT" sz="1100" dirty="0">
              <a:solidFill>
                <a:schemeClr val="tx1"/>
              </a:solidFill>
            </a:endParaRPr>
          </a:p>
          <a:p>
            <a:pPr marL="171450" indent="-171450" algn="just">
              <a:buFont typeface="Arial" panose="020B0604020202020204" pitchFamily="34" charset="0"/>
              <a:buChar char="•"/>
            </a:pPr>
            <a:endParaRPr lang="en-US" sz="1400" dirty="0" smtClean="0">
              <a:solidFill>
                <a:schemeClr val="tx1"/>
              </a:solidFill>
            </a:endParaRPr>
          </a:p>
        </p:txBody>
      </p:sp>
      <p:sp>
        <p:nvSpPr>
          <p:cNvPr id="7" name="Rectangle 6"/>
          <p:cNvSpPr/>
          <p:nvPr/>
        </p:nvSpPr>
        <p:spPr>
          <a:xfrm>
            <a:off x="214403" y="4246457"/>
            <a:ext cx="5509723" cy="2862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Šviesos diodai (LED)</a:t>
            </a:r>
            <a:endParaRPr lang="lt-LT" sz="1200" dirty="0"/>
          </a:p>
        </p:txBody>
      </p:sp>
      <p:sp>
        <p:nvSpPr>
          <p:cNvPr id="8" name="Rectangle 7"/>
          <p:cNvSpPr/>
          <p:nvPr/>
        </p:nvSpPr>
        <p:spPr>
          <a:xfrm>
            <a:off x="207464" y="4532707"/>
            <a:ext cx="5516661" cy="170460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b="1" dirty="0" smtClean="0">
                <a:solidFill>
                  <a:schemeClr val="tx1"/>
                </a:solidFill>
              </a:rPr>
              <a:t>Privalumai:</a:t>
            </a:r>
          </a:p>
          <a:p>
            <a:pPr marL="171450" indent="-171450" algn="just">
              <a:buFont typeface="Arial" panose="020B0604020202020204" pitchFamily="34" charset="0"/>
              <a:buChar char="•"/>
            </a:pPr>
            <a:r>
              <a:rPr lang="lt-LT" sz="1200" dirty="0" smtClean="0">
                <a:solidFill>
                  <a:schemeClr val="tx1"/>
                </a:solidFill>
              </a:rPr>
              <a:t>Itin efektyvus energijos naudojimas;</a:t>
            </a:r>
          </a:p>
          <a:p>
            <a:pPr marL="171450" indent="-171450" algn="just">
              <a:buFont typeface="Arial" panose="020B0604020202020204" pitchFamily="34" charset="0"/>
              <a:buChar char="•"/>
            </a:pPr>
            <a:r>
              <a:rPr lang="lt-LT" sz="1200" dirty="0" smtClean="0">
                <a:solidFill>
                  <a:schemeClr val="tx1"/>
                </a:solidFill>
              </a:rPr>
              <a:t>Ilgaamžiškumas;</a:t>
            </a:r>
          </a:p>
          <a:p>
            <a:pPr marL="171450" indent="-171450" algn="just">
              <a:buFont typeface="Arial" panose="020B0604020202020204" pitchFamily="34" charset="0"/>
              <a:buChar char="•"/>
            </a:pPr>
            <a:r>
              <a:rPr lang="lt-LT" sz="1200" dirty="0" smtClean="0">
                <a:solidFill>
                  <a:schemeClr val="tx1"/>
                </a:solidFill>
              </a:rPr>
              <a:t>Šio tipo lempose </a:t>
            </a:r>
            <a:r>
              <a:rPr lang="lt-LT" sz="1200" dirty="0">
                <a:solidFill>
                  <a:schemeClr val="tx1"/>
                </a:solidFill>
              </a:rPr>
              <a:t>nėra jokių kenksmingų </a:t>
            </a:r>
            <a:r>
              <a:rPr lang="lt-LT" sz="1200" dirty="0" smtClean="0">
                <a:solidFill>
                  <a:schemeClr val="tx1"/>
                </a:solidFill>
              </a:rPr>
              <a:t>medžiagų;</a:t>
            </a:r>
          </a:p>
          <a:p>
            <a:pPr marL="171450" indent="-171450" algn="just">
              <a:buFont typeface="Arial" panose="020B0604020202020204" pitchFamily="34" charset="0"/>
              <a:buChar char="•"/>
            </a:pPr>
            <a:r>
              <a:rPr lang="lt-LT" sz="1200" dirty="0" smtClean="0">
                <a:solidFill>
                  <a:schemeClr val="tx1"/>
                </a:solidFill>
              </a:rPr>
              <a:t>Patvarumas;</a:t>
            </a:r>
          </a:p>
          <a:p>
            <a:pPr marL="171450" indent="-171450" algn="just">
              <a:buFont typeface="Arial" panose="020B0604020202020204" pitchFamily="34" charset="0"/>
              <a:buChar char="•"/>
            </a:pPr>
            <a:r>
              <a:rPr lang="lt-LT" sz="1200" dirty="0" smtClean="0">
                <a:solidFill>
                  <a:schemeClr val="tx1"/>
                </a:solidFill>
              </a:rPr>
              <a:t>Šio tipo lempos neįkaista.</a:t>
            </a:r>
          </a:p>
          <a:p>
            <a:pPr algn="just"/>
            <a:r>
              <a:rPr lang="lt-LT" sz="1200" b="1" dirty="0" smtClean="0">
                <a:solidFill>
                  <a:schemeClr val="tx1"/>
                </a:solidFill>
              </a:rPr>
              <a:t>Trūkumai:</a:t>
            </a:r>
          </a:p>
          <a:p>
            <a:pPr marL="171450" indent="-171450" algn="just">
              <a:buFont typeface="Arial" panose="020B0604020202020204" pitchFamily="34" charset="0"/>
              <a:buChar char="•"/>
            </a:pPr>
            <a:r>
              <a:rPr lang="lt-LT" sz="1200" dirty="0" smtClean="0">
                <a:solidFill>
                  <a:schemeClr val="tx1"/>
                </a:solidFill>
              </a:rPr>
              <a:t>Šviesos nesklaidymas;</a:t>
            </a:r>
          </a:p>
          <a:p>
            <a:pPr marL="171450" indent="-171450" algn="just">
              <a:buFont typeface="Arial" panose="020B0604020202020204" pitchFamily="34" charset="0"/>
              <a:buChar char="•"/>
            </a:pPr>
            <a:r>
              <a:rPr lang="lt-LT" sz="1200" dirty="0" smtClean="0">
                <a:solidFill>
                  <a:schemeClr val="tx1"/>
                </a:solidFill>
              </a:rPr>
              <a:t>Sąlyginis brangumas.</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746" y="2520242"/>
            <a:ext cx="948629" cy="1278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868145" y="1053424"/>
            <a:ext cx="3110010" cy="30650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Indukcinės </a:t>
            </a:r>
            <a:r>
              <a:rPr lang="lt-LT" sz="1200" dirty="0" smtClean="0"/>
              <a:t>lempos</a:t>
            </a:r>
            <a:endParaRPr lang="lt-LT" sz="1200" dirty="0"/>
          </a:p>
        </p:txBody>
      </p:sp>
      <p:sp>
        <p:nvSpPr>
          <p:cNvPr id="10" name="Rectangle 9"/>
          <p:cNvSpPr/>
          <p:nvPr/>
        </p:nvSpPr>
        <p:spPr>
          <a:xfrm>
            <a:off x="5868144" y="1359934"/>
            <a:ext cx="3096343" cy="487738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lt-LT" sz="1200" b="1" dirty="0" smtClean="0">
                <a:solidFill>
                  <a:schemeClr val="tx1"/>
                </a:solidFill>
              </a:rPr>
              <a:t>Privalumai:</a:t>
            </a:r>
          </a:p>
          <a:p>
            <a:pPr marL="171450" indent="-171450" algn="just">
              <a:buFont typeface="Arial" panose="020B0604020202020204" pitchFamily="34" charset="0"/>
              <a:buChar char="•"/>
            </a:pPr>
            <a:r>
              <a:rPr lang="lt-LT" sz="1200" dirty="0" smtClean="0">
                <a:solidFill>
                  <a:schemeClr val="tx1"/>
                </a:solidFill>
              </a:rPr>
              <a:t>Ilgaamžiškumas;</a:t>
            </a:r>
          </a:p>
          <a:p>
            <a:pPr marL="171450" indent="-171450" algn="just">
              <a:buFont typeface="Arial" panose="020B0604020202020204" pitchFamily="34" charset="0"/>
              <a:buChar char="•"/>
            </a:pPr>
            <a:r>
              <a:rPr lang="lt-LT" sz="1200" dirty="0" smtClean="0">
                <a:solidFill>
                  <a:schemeClr val="tx1"/>
                </a:solidFill>
              </a:rPr>
              <a:t>Didelis </a:t>
            </a:r>
            <a:r>
              <a:rPr lang="lt-LT" sz="1200" dirty="0">
                <a:solidFill>
                  <a:schemeClr val="tx1"/>
                </a:solidFill>
              </a:rPr>
              <a:t>energetinis </a:t>
            </a:r>
            <a:r>
              <a:rPr lang="lt-LT" sz="1200" dirty="0" smtClean="0">
                <a:solidFill>
                  <a:schemeClr val="tx1"/>
                </a:solidFill>
              </a:rPr>
              <a:t>efektyvumas;</a:t>
            </a:r>
          </a:p>
          <a:p>
            <a:pPr marL="171450" indent="-171450" algn="just">
              <a:buFont typeface="Arial" panose="020B0604020202020204" pitchFamily="34" charset="0"/>
              <a:buChar char="•"/>
            </a:pPr>
            <a:r>
              <a:rPr lang="lt-LT" sz="1200" dirty="0" smtClean="0">
                <a:solidFill>
                  <a:schemeClr val="tx1"/>
                </a:solidFill>
              </a:rPr>
              <a:t>Pastovus šviesos srautas, nėra jokio mirgėjimo;</a:t>
            </a:r>
          </a:p>
          <a:p>
            <a:pPr marL="171450" indent="-171450" algn="just">
              <a:buFont typeface="Arial" panose="020B0604020202020204" pitchFamily="34" charset="0"/>
              <a:buChar char="•"/>
            </a:pPr>
            <a:r>
              <a:rPr lang="lt-LT" sz="1200" dirty="0">
                <a:solidFill>
                  <a:schemeClr val="tx1"/>
                </a:solidFill>
              </a:rPr>
              <a:t>G</a:t>
            </a:r>
            <a:r>
              <a:rPr lang="lt-LT" sz="1200" dirty="0" smtClean="0">
                <a:solidFill>
                  <a:schemeClr val="tx1"/>
                </a:solidFill>
              </a:rPr>
              <a:t>alimybė </a:t>
            </a:r>
            <a:r>
              <a:rPr lang="lt-LT" sz="1200" dirty="0">
                <a:solidFill>
                  <a:schemeClr val="tx1"/>
                </a:solidFill>
              </a:rPr>
              <a:t>pasirinkti lempos spalvos temperatūrą bei skleidžiamos šviesos </a:t>
            </a:r>
            <a:r>
              <a:rPr lang="lt-LT" sz="1200" dirty="0" smtClean="0">
                <a:solidFill>
                  <a:schemeClr val="tx1"/>
                </a:solidFill>
              </a:rPr>
              <a:t>stiprumą;</a:t>
            </a:r>
          </a:p>
          <a:p>
            <a:pPr marL="171450" indent="-171450" algn="just">
              <a:buFont typeface="Arial" panose="020B0604020202020204" pitchFamily="34" charset="0"/>
              <a:buChar char="•"/>
            </a:pPr>
            <a:r>
              <a:rPr lang="lt-LT" sz="1200" dirty="0" smtClean="0">
                <a:solidFill>
                  <a:schemeClr val="tx1"/>
                </a:solidFill>
              </a:rPr>
              <a:t>Šio tipo lempos mažai kaista;</a:t>
            </a:r>
          </a:p>
          <a:p>
            <a:pPr marL="171450" indent="-171450" algn="just">
              <a:buFont typeface="Arial" panose="020B0604020202020204" pitchFamily="34" charset="0"/>
              <a:buChar char="•"/>
            </a:pPr>
            <a:r>
              <a:rPr lang="lt-LT" sz="1200" dirty="0" smtClean="0">
                <a:solidFill>
                  <a:schemeClr val="tx1"/>
                </a:solidFill>
              </a:rPr>
              <a:t>Atsparumas </a:t>
            </a:r>
            <a:r>
              <a:rPr lang="lt-LT" sz="1200" dirty="0">
                <a:solidFill>
                  <a:schemeClr val="tx1"/>
                </a:solidFill>
              </a:rPr>
              <a:t>momentiniams įjungimams ir išjungimams, jungimų skaičius yra </a:t>
            </a:r>
            <a:r>
              <a:rPr lang="lt-LT" sz="1200" dirty="0" smtClean="0">
                <a:solidFill>
                  <a:schemeClr val="tx1"/>
                </a:solidFill>
              </a:rPr>
              <a:t>neribotas;</a:t>
            </a:r>
          </a:p>
          <a:p>
            <a:pPr marL="171450" indent="-171450" algn="just">
              <a:buFont typeface="Arial" panose="020B0604020202020204" pitchFamily="34" charset="0"/>
              <a:buChar char="•"/>
            </a:pPr>
            <a:r>
              <a:rPr lang="lt-LT" sz="1200" dirty="0" smtClean="0">
                <a:solidFill>
                  <a:schemeClr val="tx1"/>
                </a:solidFill>
              </a:rPr>
              <a:t>G</a:t>
            </a:r>
            <a:r>
              <a:rPr lang="pt-BR" sz="1200" dirty="0" smtClean="0">
                <a:solidFill>
                  <a:schemeClr val="tx1"/>
                </a:solidFill>
              </a:rPr>
              <a:t>alim</a:t>
            </a:r>
            <a:r>
              <a:rPr lang="lt-LT" sz="1200" dirty="0" smtClean="0">
                <a:solidFill>
                  <a:schemeClr val="tx1"/>
                </a:solidFill>
              </a:rPr>
              <a:t>ybė</a:t>
            </a:r>
            <a:r>
              <a:rPr lang="pt-BR" sz="1200" dirty="0" smtClean="0">
                <a:solidFill>
                  <a:schemeClr val="tx1"/>
                </a:solidFill>
              </a:rPr>
              <a:t> </a:t>
            </a:r>
            <a:r>
              <a:rPr lang="pt-BR" sz="1200" dirty="0">
                <a:solidFill>
                  <a:schemeClr val="tx1"/>
                </a:solidFill>
              </a:rPr>
              <a:t>naudoti kartu su šviesos ir judesio </a:t>
            </a:r>
            <a:r>
              <a:rPr lang="pt-BR" sz="1200" dirty="0" smtClean="0">
                <a:solidFill>
                  <a:schemeClr val="tx1"/>
                </a:solidFill>
              </a:rPr>
              <a:t>davikliais</a:t>
            </a:r>
            <a:r>
              <a:rPr lang="lt-LT" sz="1200" dirty="0" smtClean="0">
                <a:solidFill>
                  <a:schemeClr val="tx1"/>
                </a:solidFill>
              </a:rPr>
              <a:t>.</a:t>
            </a:r>
            <a:endParaRPr lang="lt-LT" sz="1200" dirty="0">
              <a:solidFill>
                <a:schemeClr val="tx1"/>
              </a:solidFill>
            </a:endParaRPr>
          </a:p>
          <a:p>
            <a:pPr algn="just"/>
            <a:r>
              <a:rPr lang="lt-LT" sz="1200" b="1" dirty="0" smtClean="0">
                <a:solidFill>
                  <a:schemeClr val="tx1"/>
                </a:solidFill>
              </a:rPr>
              <a:t>Trūkumai:</a:t>
            </a:r>
          </a:p>
          <a:p>
            <a:pPr marL="171450" indent="-171450" algn="just">
              <a:buFont typeface="Arial" panose="020B0604020202020204" pitchFamily="34" charset="0"/>
              <a:buChar char="•"/>
            </a:pPr>
            <a:r>
              <a:rPr lang="lt-LT" sz="1200" dirty="0" smtClean="0">
                <a:solidFill>
                  <a:schemeClr val="tx1"/>
                </a:solidFill>
              </a:rPr>
              <a:t>Lempoje yra </a:t>
            </a:r>
            <a:r>
              <a:rPr lang="lt-LT" sz="1200" dirty="0">
                <a:solidFill>
                  <a:schemeClr val="tx1"/>
                </a:solidFill>
              </a:rPr>
              <a:t>gyvsidabrio, taigi jos teršia </a:t>
            </a:r>
            <a:r>
              <a:rPr lang="lt-LT" sz="1200" dirty="0" smtClean="0">
                <a:solidFill>
                  <a:schemeClr val="tx1"/>
                </a:solidFill>
              </a:rPr>
              <a:t>aplinką;</a:t>
            </a:r>
          </a:p>
          <a:p>
            <a:pPr marL="171450" indent="-171450" algn="just">
              <a:buFont typeface="Arial" panose="020B0604020202020204" pitchFamily="34" charset="0"/>
              <a:buChar char="•"/>
            </a:pPr>
            <a:r>
              <a:rPr lang="lt-LT" sz="1200" dirty="0" smtClean="0">
                <a:solidFill>
                  <a:schemeClr val="tx1"/>
                </a:solidFill>
              </a:rPr>
              <a:t>Sudėtingas šios rūšies  lempų išmetimas.</a:t>
            </a:r>
          </a:p>
          <a:p>
            <a:pPr marL="171450" indent="-171450" algn="just">
              <a:buFont typeface="Arial" panose="020B0604020202020204" pitchFamily="34" charset="0"/>
              <a:buChar char="•"/>
            </a:pPr>
            <a:endParaRPr lang="lt-LT" sz="1100" dirty="0">
              <a:solidFill>
                <a:schemeClr val="tx1"/>
              </a:solidFill>
            </a:endParaRPr>
          </a:p>
          <a:p>
            <a:pPr marL="171450" indent="-171450" algn="just">
              <a:buFont typeface="Arial" panose="020B0604020202020204" pitchFamily="34" charset="0"/>
              <a:buChar char="•"/>
            </a:pPr>
            <a:endParaRPr lang="lt-LT" sz="1100" dirty="0" smtClean="0">
              <a:solidFill>
                <a:schemeClr val="tx1"/>
              </a:solidFill>
            </a:endParaRPr>
          </a:p>
          <a:p>
            <a:pPr marL="171450" indent="-171450" algn="just">
              <a:buFont typeface="Arial" panose="020B0604020202020204" pitchFamily="34" charset="0"/>
              <a:buChar char="•"/>
            </a:pPr>
            <a:endParaRPr lang="lt-LT" sz="1400" dirty="0">
              <a:solidFill>
                <a:schemeClr val="tx1"/>
              </a:solidFill>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400" y="4802713"/>
            <a:ext cx="1270976" cy="1270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3070" y="4838158"/>
            <a:ext cx="1440160" cy="134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2.1</a:t>
            </a:r>
            <a:endParaRPr lang="lt-LT" sz="1400" b="1" dirty="0">
              <a:solidFill>
                <a:schemeClr val="bg1"/>
              </a:solidFill>
              <a:latin typeface="+mj-lt"/>
            </a:endParaRPr>
          </a:p>
        </p:txBody>
      </p:sp>
    </p:spTree>
    <p:extLst>
      <p:ext uri="{BB962C8B-B14F-4D97-AF65-F5344CB8AC3E}">
        <p14:creationId xmlns:p14="http://schemas.microsoft.com/office/powerpoint/2010/main" val="1313933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6771" y="4071533"/>
            <a:ext cx="8131126" cy="201350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400" dirty="0">
              <a:solidFill>
                <a:schemeClr val="tx1"/>
              </a:solidFill>
            </a:endParaRPr>
          </a:p>
        </p:txBody>
      </p:sp>
      <p:sp>
        <p:nvSpPr>
          <p:cNvPr id="14" name="Rounded Rectangle 13"/>
          <p:cNvSpPr/>
          <p:nvPr/>
        </p:nvSpPr>
        <p:spPr>
          <a:xfrm>
            <a:off x="815415" y="4326700"/>
            <a:ext cx="2859412" cy="972273"/>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Šildymo </a:t>
            </a:r>
          </a:p>
          <a:p>
            <a:r>
              <a:rPr lang="lt-LT" sz="1400" dirty="0" smtClean="0">
                <a:solidFill>
                  <a:schemeClr val="tx1"/>
                </a:solidFill>
              </a:rPr>
              <a:t>reguliatorius arba</a:t>
            </a:r>
          </a:p>
          <a:p>
            <a:r>
              <a:rPr lang="lt-LT" sz="1400" dirty="0" smtClean="0">
                <a:solidFill>
                  <a:schemeClr val="tx1"/>
                </a:solidFill>
              </a:rPr>
              <a:t>termostatas</a:t>
            </a:r>
            <a:endParaRPr lang="lt-LT" sz="1400" dirty="0">
              <a:solidFill>
                <a:schemeClr val="tx1"/>
              </a:solidFill>
            </a:endParaRPr>
          </a:p>
        </p:txBody>
      </p:sp>
      <p:sp>
        <p:nvSpPr>
          <p:cNvPr id="2" name="Title 1"/>
          <p:cNvSpPr>
            <a:spLocks noGrp="1"/>
          </p:cNvSpPr>
          <p:nvPr>
            <p:ph type="title"/>
          </p:nvPr>
        </p:nvSpPr>
        <p:spPr>
          <a:xfrm>
            <a:off x="683568" y="414681"/>
            <a:ext cx="7904498" cy="487362"/>
          </a:xfrm>
        </p:spPr>
        <p:txBody>
          <a:bodyPr/>
          <a:lstStyle/>
          <a:p>
            <a:r>
              <a:rPr lang="lt-LT" dirty="0"/>
              <a:t>Temperatūros valdymo sprendimai</a:t>
            </a:r>
          </a:p>
        </p:txBody>
      </p:sp>
      <p:sp>
        <p:nvSpPr>
          <p:cNvPr id="3" name="Rectangle 2"/>
          <p:cNvSpPr/>
          <p:nvPr/>
        </p:nvSpPr>
        <p:spPr>
          <a:xfrm>
            <a:off x="476771" y="1988841"/>
            <a:ext cx="3921547" cy="3600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Valdymas su reguliatoriais</a:t>
            </a:r>
          </a:p>
        </p:txBody>
      </p:sp>
      <p:sp>
        <p:nvSpPr>
          <p:cNvPr id="5" name="Rectangle 4"/>
          <p:cNvSpPr/>
          <p:nvPr/>
        </p:nvSpPr>
        <p:spPr>
          <a:xfrm>
            <a:off x="815415" y="1106214"/>
            <a:ext cx="7645017" cy="594594"/>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Temperatūros valdymui paprastai </a:t>
            </a:r>
            <a:r>
              <a:rPr lang="lt-LT" sz="1200" dirty="0" smtClean="0">
                <a:solidFill>
                  <a:schemeClr val="tx1"/>
                </a:solidFill>
              </a:rPr>
              <a:t>naudojami </a:t>
            </a:r>
            <a:r>
              <a:rPr lang="lt-LT" sz="1200" dirty="0">
                <a:solidFill>
                  <a:schemeClr val="tx1"/>
                </a:solidFill>
              </a:rPr>
              <a:t>du būdai- valdymas su reguliatoriais arba valdymas su termostatais. </a:t>
            </a:r>
          </a:p>
        </p:txBody>
      </p:sp>
      <p:sp>
        <p:nvSpPr>
          <p:cNvPr id="6" name="Rectangle 5"/>
          <p:cNvSpPr/>
          <p:nvPr/>
        </p:nvSpPr>
        <p:spPr>
          <a:xfrm>
            <a:off x="476771" y="2359283"/>
            <a:ext cx="3886747" cy="108011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a:solidFill>
                  <a:schemeClr val="tx1"/>
                </a:solidFill>
              </a:rPr>
              <a:t>Tiek šildomas grindis, tiek radiatorių skleidžiamą šilumą galima reguliuoti su patalpose įrengiamais šildymo reguliatoriais. Jų naudojimas paprastas ir suteikia galimybę pagal savo poreikius pasirinkti norimą temperatūrą atitinkamose patalpose.</a:t>
            </a:r>
          </a:p>
        </p:txBody>
      </p:sp>
      <p:sp>
        <p:nvSpPr>
          <p:cNvPr id="7" name="Rectangle 6"/>
          <p:cNvSpPr/>
          <p:nvPr/>
        </p:nvSpPr>
        <p:spPr>
          <a:xfrm>
            <a:off x="4693222" y="1988841"/>
            <a:ext cx="3921547" cy="3600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Valdymas su termostatais</a:t>
            </a:r>
          </a:p>
        </p:txBody>
      </p:sp>
      <p:sp>
        <p:nvSpPr>
          <p:cNvPr id="8" name="Rectangle 7"/>
          <p:cNvSpPr/>
          <p:nvPr/>
        </p:nvSpPr>
        <p:spPr>
          <a:xfrm>
            <a:off x="4693222" y="2352037"/>
            <a:ext cx="3921546" cy="108364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a:solidFill>
                  <a:schemeClr val="tx1"/>
                </a:solidFill>
              </a:rPr>
              <a:t>Valdymas su termostatais suteikia galimybę nustatyti norimą temperatūrą ir nešildyti nenaudojamų patalpų. Kaip ir valdymas reguliatoriais, tai paprastas būdas pasirinkti norimą temperatūrą norimu laiku ir norimose patalpose.</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173" y="4573693"/>
            <a:ext cx="478284" cy="47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76771" y="3687092"/>
            <a:ext cx="8137997" cy="3841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Patalpos temperatūros reguliavimo schema</a:t>
            </a:r>
            <a:endParaRPr lang="lt-LT" sz="1200" dirty="0"/>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9253" y="4515080"/>
            <a:ext cx="595511" cy="595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a:xfrm>
            <a:off x="6375924" y="4834984"/>
            <a:ext cx="1796476" cy="45157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a:solidFill>
                  <a:schemeClr val="tx1"/>
                </a:solidFill>
              </a:rPr>
              <a:t>R</a:t>
            </a:r>
            <a:r>
              <a:rPr lang="lt-LT" sz="1400" dirty="0" smtClean="0">
                <a:solidFill>
                  <a:schemeClr val="tx1"/>
                </a:solidFill>
              </a:rPr>
              <a:t>adiatoriai</a:t>
            </a:r>
            <a:endParaRPr lang="lt-LT" sz="1400" dirty="0">
              <a:solidFill>
                <a:schemeClr val="tx1"/>
              </a:solidFill>
            </a:endParaRPr>
          </a:p>
        </p:txBody>
      </p:sp>
      <p:sp>
        <p:nvSpPr>
          <p:cNvPr id="17" name="Rounded Rectangle 16"/>
          <p:cNvSpPr/>
          <p:nvPr/>
        </p:nvSpPr>
        <p:spPr>
          <a:xfrm>
            <a:off x="6363216" y="4182810"/>
            <a:ext cx="1809184" cy="531257"/>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Šildomos </a:t>
            </a:r>
          </a:p>
          <a:p>
            <a:r>
              <a:rPr lang="lt-LT" sz="1400" dirty="0" smtClean="0">
                <a:solidFill>
                  <a:schemeClr val="tx1"/>
                </a:solidFill>
              </a:rPr>
              <a:t>grindys</a:t>
            </a:r>
            <a:endParaRPr lang="lt-LT" sz="1400" dirty="0">
              <a:solidFill>
                <a:schemeClr val="tx1"/>
              </a:solidFill>
            </a:endParaRPr>
          </a:p>
        </p:txBody>
      </p:sp>
      <p:sp>
        <p:nvSpPr>
          <p:cNvPr id="18" name="Rounded Rectangle 17"/>
          <p:cNvSpPr/>
          <p:nvPr/>
        </p:nvSpPr>
        <p:spPr>
          <a:xfrm>
            <a:off x="4348116" y="4460250"/>
            <a:ext cx="1512168"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Valdymo blokas</a:t>
            </a:r>
            <a:endParaRPr lang="lt-LT" sz="1400" dirty="0">
              <a:solidFill>
                <a:schemeClr val="tx1"/>
              </a:solidFill>
            </a:endParaRPr>
          </a:p>
        </p:txBody>
      </p:sp>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4899" y="4308474"/>
            <a:ext cx="488225" cy="325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4915213"/>
            <a:ext cx="241159" cy="28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2.2</a:t>
            </a:r>
            <a:endParaRPr lang="lt-LT" sz="1400" b="1" dirty="0">
              <a:solidFill>
                <a:schemeClr val="bg1"/>
              </a:solidFill>
              <a:latin typeface="+mj-lt"/>
            </a:endParaRPr>
          </a:p>
        </p:txBody>
      </p:sp>
      <p:sp>
        <p:nvSpPr>
          <p:cNvPr id="31" name="Rounded Rectangle 30"/>
          <p:cNvSpPr/>
          <p:nvPr/>
        </p:nvSpPr>
        <p:spPr>
          <a:xfrm>
            <a:off x="6399220" y="5426685"/>
            <a:ext cx="1737175" cy="518225"/>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Radiatoriai su termostatais</a:t>
            </a:r>
            <a:endParaRPr lang="lt-LT" sz="1400" dirty="0">
              <a:solidFill>
                <a:schemeClr val="tx1"/>
              </a:solidFill>
            </a:endParaRPr>
          </a:p>
        </p:txBody>
      </p:sp>
      <p:cxnSp>
        <p:nvCxnSpPr>
          <p:cNvPr id="26" name="Straight Arrow Connector 25"/>
          <p:cNvCxnSpPr>
            <a:stCxn id="14" idx="3"/>
          </p:cNvCxnSpPr>
          <p:nvPr/>
        </p:nvCxnSpPr>
        <p:spPr>
          <a:xfrm flipV="1">
            <a:off x="3674827" y="4812835"/>
            <a:ext cx="609141" cy="2"/>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8" idx="3"/>
          </p:cNvCxnSpPr>
          <p:nvPr/>
        </p:nvCxnSpPr>
        <p:spPr>
          <a:xfrm flipV="1">
            <a:off x="5860284" y="4460250"/>
            <a:ext cx="439908" cy="36004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336" name="Straight Arrow Connector 14335"/>
          <p:cNvCxnSpPr>
            <a:stCxn id="18" idx="3"/>
          </p:cNvCxnSpPr>
          <p:nvPr/>
        </p:nvCxnSpPr>
        <p:spPr>
          <a:xfrm>
            <a:off x="5860284" y="4820290"/>
            <a:ext cx="439908" cy="23028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343" name="Picture 14342"/>
          <p:cNvPicPr>
            <a:picLocks noChangeAspect="1"/>
          </p:cNvPicPr>
          <p:nvPr/>
        </p:nvPicPr>
        <p:blipFill>
          <a:blip r:embed="rId7"/>
          <a:stretch>
            <a:fillRect/>
          </a:stretch>
        </p:blipFill>
        <p:spPr>
          <a:xfrm>
            <a:off x="7558238" y="5516885"/>
            <a:ext cx="423383" cy="337824"/>
          </a:xfrm>
          <a:prstGeom prst="rect">
            <a:avLst/>
          </a:prstGeom>
        </p:spPr>
      </p:pic>
    </p:spTree>
    <p:extLst>
      <p:ext uri="{BB962C8B-B14F-4D97-AF65-F5344CB8AC3E}">
        <p14:creationId xmlns:p14="http://schemas.microsoft.com/office/powerpoint/2010/main" val="1313933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602456" y="2060848"/>
            <a:ext cx="3430092" cy="396044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200" dirty="0">
              <a:solidFill>
                <a:schemeClr val="tx1"/>
              </a:solidFill>
            </a:endParaRPr>
          </a:p>
        </p:txBody>
      </p:sp>
      <p:sp>
        <p:nvSpPr>
          <p:cNvPr id="14" name="Rectangle 13"/>
          <p:cNvSpPr/>
          <p:nvPr/>
        </p:nvSpPr>
        <p:spPr>
          <a:xfrm>
            <a:off x="5683218" y="2816393"/>
            <a:ext cx="1577640" cy="111492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200" dirty="0">
              <a:solidFill>
                <a:schemeClr val="tx1"/>
              </a:solidFill>
            </a:endParaRPr>
          </a:p>
        </p:txBody>
      </p:sp>
      <p:sp>
        <p:nvSpPr>
          <p:cNvPr id="2" name="Title 1"/>
          <p:cNvSpPr>
            <a:spLocks noGrp="1"/>
          </p:cNvSpPr>
          <p:nvPr>
            <p:ph type="title"/>
          </p:nvPr>
        </p:nvSpPr>
        <p:spPr>
          <a:xfrm>
            <a:off x="683568" y="414681"/>
            <a:ext cx="7904498" cy="487362"/>
          </a:xfrm>
        </p:spPr>
        <p:txBody>
          <a:bodyPr/>
          <a:lstStyle/>
          <a:p>
            <a:r>
              <a:rPr lang="lt-LT" dirty="0"/>
              <a:t>Pastato sandarumo </a:t>
            </a:r>
            <a:r>
              <a:rPr lang="lt-LT" dirty="0" smtClean="0"/>
              <a:t>gerinimo </a:t>
            </a:r>
            <a:r>
              <a:rPr lang="lt-LT" dirty="0"/>
              <a:t>sprendimai</a:t>
            </a:r>
          </a:p>
        </p:txBody>
      </p:sp>
      <p:sp>
        <p:nvSpPr>
          <p:cNvPr id="3" name="Rectangle 2"/>
          <p:cNvSpPr/>
          <p:nvPr/>
        </p:nvSpPr>
        <p:spPr>
          <a:xfrm>
            <a:off x="179512" y="3212976"/>
            <a:ext cx="5328592" cy="3600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Priemonės, naudojamos </a:t>
            </a:r>
            <a:r>
              <a:rPr lang="lt-LT" sz="1200" dirty="0"/>
              <a:t>pastato sandarumui </a:t>
            </a:r>
            <a:r>
              <a:rPr lang="lt-LT" sz="1200" dirty="0" smtClean="0"/>
              <a:t>didinti</a:t>
            </a:r>
            <a:endParaRPr lang="lt-LT" sz="1200" dirty="0"/>
          </a:p>
        </p:txBody>
      </p:sp>
      <p:sp>
        <p:nvSpPr>
          <p:cNvPr id="5" name="Rectangle 4"/>
          <p:cNvSpPr/>
          <p:nvPr/>
        </p:nvSpPr>
        <p:spPr>
          <a:xfrm>
            <a:off x="179512" y="1106213"/>
            <a:ext cx="5328592" cy="1962748"/>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Sumažinus šiluminės energijos nuostolius, energijos, suvartojamos pastato šildymui, poreikis taip pat mažėja. Šį rezultatą galima pasiekti didinant pastato sandarumą ir gerinant šilumos </a:t>
            </a:r>
            <a:r>
              <a:rPr lang="lt-LT" sz="1200" dirty="0" smtClean="0">
                <a:solidFill>
                  <a:schemeClr val="tx1"/>
                </a:solidFill>
              </a:rPr>
              <a:t>izoliaciją, dėl ko oro </a:t>
            </a:r>
            <a:r>
              <a:rPr lang="lt-LT" sz="1200" dirty="0">
                <a:solidFill>
                  <a:schemeClr val="tx1"/>
                </a:solidFill>
              </a:rPr>
              <a:t>srautai nebeprasiskverbia pro sienas- šiltas oras sulaikomas pastato viduje, o šaltas oras iš lauko nebepatenka į pastatą. Tačiau reikia atkreipti dėmesį į tai, kad sandariuose, energiją taupančiuose pastatuose, turi būti įrengtos efektyvios vėdinimo sistemos, kurios ne tik užtikrina kokybišką orą patalpose, bet ir prisideda prie energijos taupymo. Pastato sienų izoliacija taip pat smarkiai prisideda prie garso izoliacijos bei atsparumo ugniai didinimo. </a:t>
            </a:r>
          </a:p>
        </p:txBody>
      </p:sp>
      <p:sp>
        <p:nvSpPr>
          <p:cNvPr id="6" name="Rectangle 5"/>
          <p:cNvSpPr/>
          <p:nvPr/>
        </p:nvSpPr>
        <p:spPr>
          <a:xfrm>
            <a:off x="179512" y="3573016"/>
            <a:ext cx="5328592" cy="266429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smtClean="0">
                <a:solidFill>
                  <a:schemeClr val="tx1"/>
                </a:solidFill>
              </a:rPr>
              <a:t>Specialios </a:t>
            </a:r>
            <a:r>
              <a:rPr lang="lt-LT" sz="1200" dirty="0">
                <a:solidFill>
                  <a:schemeClr val="tx1"/>
                </a:solidFill>
              </a:rPr>
              <a:t>plėvelės </a:t>
            </a:r>
            <a:r>
              <a:rPr lang="lt-LT" sz="1200" dirty="0" smtClean="0">
                <a:solidFill>
                  <a:schemeClr val="tx1"/>
                </a:solidFill>
              </a:rPr>
              <a:t>(difuzinė </a:t>
            </a:r>
            <a:r>
              <a:rPr lang="lt-LT" sz="1200" dirty="0">
                <a:solidFill>
                  <a:schemeClr val="tx1"/>
                </a:solidFill>
              </a:rPr>
              <a:t>plėvelė, vandens garų ir oro izoliacijos </a:t>
            </a:r>
            <a:r>
              <a:rPr lang="lt-LT" sz="1200" dirty="0" smtClean="0">
                <a:solidFill>
                  <a:schemeClr val="tx1"/>
                </a:solidFill>
              </a:rPr>
              <a:t>plėvelė ir kt.);</a:t>
            </a:r>
          </a:p>
          <a:p>
            <a:pPr marL="171450" indent="-171450" algn="just">
              <a:buFont typeface="Arial" panose="020B0604020202020204" pitchFamily="34" charset="0"/>
              <a:buChar char="•"/>
            </a:pPr>
            <a:r>
              <a:rPr lang="lt-LT" sz="1200" dirty="0">
                <a:solidFill>
                  <a:schemeClr val="tx1"/>
                </a:solidFill>
              </a:rPr>
              <a:t>S</a:t>
            </a:r>
            <a:r>
              <a:rPr lang="lt-LT" sz="1200" dirty="0" smtClean="0">
                <a:solidFill>
                  <a:schemeClr val="tx1"/>
                </a:solidFill>
              </a:rPr>
              <a:t>andarinimo </a:t>
            </a:r>
            <a:r>
              <a:rPr lang="lt-LT" sz="1200" dirty="0">
                <a:solidFill>
                  <a:schemeClr val="tx1"/>
                </a:solidFill>
              </a:rPr>
              <a:t>juostos (kapiliarinės drėgmės užtvara, lanksti dvipusio lipnumo sandarinimo juosta, išorinė sandarinimo juosta, kampų ir kraštų sandarinimo </a:t>
            </a:r>
            <a:r>
              <a:rPr lang="lt-LT" sz="1200" dirty="0" smtClean="0">
                <a:solidFill>
                  <a:schemeClr val="tx1"/>
                </a:solidFill>
              </a:rPr>
              <a:t>juosta ir kt.);</a:t>
            </a:r>
          </a:p>
          <a:p>
            <a:pPr marL="171450" indent="-171450" algn="just">
              <a:buFont typeface="Arial" panose="020B0604020202020204" pitchFamily="34" charset="0"/>
              <a:buChar char="•"/>
            </a:pPr>
            <a:r>
              <a:rPr lang="lt-LT" sz="1200" dirty="0" smtClean="0">
                <a:solidFill>
                  <a:schemeClr val="tx1"/>
                </a:solidFill>
              </a:rPr>
              <a:t>Specialios </a:t>
            </a:r>
            <a:r>
              <a:rPr lang="lt-LT" sz="1200" dirty="0">
                <a:solidFill>
                  <a:schemeClr val="tx1"/>
                </a:solidFill>
              </a:rPr>
              <a:t>plokštės (nedegios vėdinamų atitvarų plokštės, universalios mineralinės akmens ar stiklo vatos plokštės, kompozicinės plokštės, termoizoliacinės </a:t>
            </a:r>
            <a:r>
              <a:rPr lang="lt-LT" sz="1200" dirty="0" smtClean="0">
                <a:solidFill>
                  <a:schemeClr val="tx1"/>
                </a:solidFill>
              </a:rPr>
              <a:t>plokštės ir kt.);</a:t>
            </a:r>
          </a:p>
          <a:p>
            <a:pPr marL="171450" indent="-171450" algn="just">
              <a:buFont typeface="Arial" panose="020B0604020202020204" pitchFamily="34" charset="0"/>
              <a:buChar char="•"/>
            </a:pPr>
            <a:r>
              <a:rPr lang="lt-LT" sz="1200" dirty="0" smtClean="0">
                <a:solidFill>
                  <a:schemeClr val="tx1"/>
                </a:solidFill>
              </a:rPr>
              <a:t>Kiti </a:t>
            </a:r>
            <a:r>
              <a:rPr lang="lt-LT" sz="1200" dirty="0">
                <a:solidFill>
                  <a:schemeClr val="tx1"/>
                </a:solidFill>
              </a:rPr>
              <a:t>elementai (kraštų sandarinimo elementai, putų polistirenas, mineralinė vata, ekovata, mažiau šilumai laidus </a:t>
            </a:r>
            <a:r>
              <a:rPr lang="lt-LT" sz="1200" dirty="0" smtClean="0">
                <a:solidFill>
                  <a:schemeClr val="tx1"/>
                </a:solidFill>
              </a:rPr>
              <a:t>pilkasis </a:t>
            </a:r>
            <a:r>
              <a:rPr lang="lt-LT" sz="1200" dirty="0">
                <a:solidFill>
                  <a:schemeClr val="tx1"/>
                </a:solidFill>
              </a:rPr>
              <a:t>polistirenas, atspindinčioji izoliacinė plėvelė (sudaryta iš refleksinės folijos bei plėvelės su oro burbuliukais), termoizoliaciniai dažai, vakuuminiai arba specialių dujų pripildyti paketai, termovata, kvarco gardelių nanotechnologija paremtas tinkas, dažai bei silikoninės dervos rišiklis, karbonu sustiprintas armuojamasis sluoksnis)</a:t>
            </a:r>
          </a:p>
        </p:txBody>
      </p:sp>
      <p:sp>
        <p:nvSpPr>
          <p:cNvPr id="7" name="Rectangle 6"/>
          <p:cNvSpPr/>
          <p:nvPr/>
        </p:nvSpPr>
        <p:spPr>
          <a:xfrm>
            <a:off x="5596396" y="1516194"/>
            <a:ext cx="3436152" cy="56014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Pastato sandarinimo priemonių pavyzdžiai</a:t>
            </a:r>
            <a:endParaRPr lang="lt-LT" sz="1200" dirty="0"/>
          </a:p>
        </p:txBody>
      </p:sp>
      <p:sp>
        <p:nvSpPr>
          <p:cNvPr id="9" name="Rectangle 8"/>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2.3</a:t>
            </a:r>
            <a:endParaRPr lang="lt-LT" sz="1400" b="1" dirty="0">
              <a:solidFill>
                <a:schemeClr val="bg1"/>
              </a:solidFill>
              <a:latin typeface="+mj-lt"/>
            </a:endParaRPr>
          </a:p>
        </p:txBody>
      </p:sp>
      <p:sp>
        <p:nvSpPr>
          <p:cNvPr id="10" name="Rectangle 9"/>
          <p:cNvSpPr/>
          <p:nvPr/>
        </p:nvSpPr>
        <p:spPr>
          <a:xfrm>
            <a:off x="5703625" y="2348880"/>
            <a:ext cx="1566465" cy="4619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Difuzinė plėvelė</a:t>
            </a:r>
            <a:endParaRPr lang="lt-LT" sz="1200" dirty="0"/>
          </a:p>
        </p:txBody>
      </p:sp>
      <p:sp>
        <p:nvSpPr>
          <p:cNvPr id="11" name="Rectangle 10"/>
          <p:cNvSpPr/>
          <p:nvPr/>
        </p:nvSpPr>
        <p:spPr>
          <a:xfrm>
            <a:off x="5683219" y="4149080"/>
            <a:ext cx="1577639" cy="52019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Nedegios </a:t>
            </a:r>
            <a:r>
              <a:rPr lang="lt-LT" sz="1200" dirty="0"/>
              <a:t>vėdinamų atitvarų plokštės</a:t>
            </a:r>
          </a:p>
        </p:txBody>
      </p:sp>
      <p:sp>
        <p:nvSpPr>
          <p:cNvPr id="12" name="Rectangle 11"/>
          <p:cNvSpPr/>
          <p:nvPr/>
        </p:nvSpPr>
        <p:spPr>
          <a:xfrm>
            <a:off x="7432009" y="2348880"/>
            <a:ext cx="1513819" cy="47020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Kapiliarinės drėgmės užtvara</a:t>
            </a:r>
            <a:endParaRPr lang="lt-LT" sz="1200" dirty="0"/>
          </a:p>
        </p:txBody>
      </p:sp>
      <p:pic>
        <p:nvPicPr>
          <p:cNvPr id="4" name="Picture 3"/>
          <p:cNvPicPr>
            <a:picLocks noChangeAspect="1"/>
          </p:cNvPicPr>
          <p:nvPr/>
        </p:nvPicPr>
        <p:blipFill>
          <a:blip r:embed="rId3"/>
          <a:stretch>
            <a:fillRect/>
          </a:stretch>
        </p:blipFill>
        <p:spPr>
          <a:xfrm>
            <a:off x="5777569" y="2868205"/>
            <a:ext cx="1431987" cy="992844"/>
          </a:xfrm>
          <a:prstGeom prst="rect">
            <a:avLst/>
          </a:prstGeom>
        </p:spPr>
      </p:pic>
      <p:sp>
        <p:nvSpPr>
          <p:cNvPr id="15" name="Rectangle 14"/>
          <p:cNvSpPr/>
          <p:nvPr/>
        </p:nvSpPr>
        <p:spPr>
          <a:xfrm>
            <a:off x="7427322" y="2794639"/>
            <a:ext cx="1506733" cy="1131607"/>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200" dirty="0">
              <a:solidFill>
                <a:schemeClr val="tx1"/>
              </a:solidFill>
            </a:endParaRPr>
          </a:p>
        </p:txBody>
      </p:sp>
      <p:pic>
        <p:nvPicPr>
          <p:cNvPr id="13" name="Picture 12"/>
          <p:cNvPicPr>
            <a:picLocks noChangeAspect="1"/>
          </p:cNvPicPr>
          <p:nvPr/>
        </p:nvPicPr>
        <p:blipFill rotWithShape="1">
          <a:blip r:embed="rId4"/>
          <a:srcRect l="39663" t="55382" r="52305" b="29362"/>
          <a:stretch/>
        </p:blipFill>
        <p:spPr>
          <a:xfrm>
            <a:off x="7715210" y="2805228"/>
            <a:ext cx="1008112" cy="1076640"/>
          </a:xfrm>
          <a:prstGeom prst="rect">
            <a:avLst/>
          </a:prstGeom>
        </p:spPr>
      </p:pic>
      <p:sp>
        <p:nvSpPr>
          <p:cNvPr id="17" name="Rectangle 16"/>
          <p:cNvSpPr/>
          <p:nvPr/>
        </p:nvSpPr>
        <p:spPr>
          <a:xfrm>
            <a:off x="7424871" y="4667498"/>
            <a:ext cx="1509184" cy="115212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200" dirty="0">
              <a:solidFill>
                <a:schemeClr val="tx1"/>
              </a:solidFill>
            </a:endParaRPr>
          </a:p>
        </p:txBody>
      </p:sp>
      <p:sp>
        <p:nvSpPr>
          <p:cNvPr id="18" name="Rectangle 17"/>
          <p:cNvSpPr/>
          <p:nvPr/>
        </p:nvSpPr>
        <p:spPr>
          <a:xfrm>
            <a:off x="5683218" y="4676040"/>
            <a:ext cx="1581691" cy="115212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200" dirty="0">
              <a:solidFill>
                <a:schemeClr val="tx1"/>
              </a:solidFill>
            </a:endParaRPr>
          </a:p>
        </p:txBody>
      </p:sp>
      <p:sp>
        <p:nvSpPr>
          <p:cNvPr id="19" name="Rectangle 18"/>
          <p:cNvSpPr/>
          <p:nvPr/>
        </p:nvSpPr>
        <p:spPr>
          <a:xfrm>
            <a:off x="7424169" y="4149080"/>
            <a:ext cx="1513819" cy="52019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Termovata</a:t>
            </a:r>
            <a:endParaRPr lang="lt-LT" sz="1200" dirty="0"/>
          </a:p>
        </p:txBody>
      </p:sp>
      <p:pic>
        <p:nvPicPr>
          <p:cNvPr id="16" name="Picture 15"/>
          <p:cNvPicPr>
            <a:picLocks noChangeAspect="1"/>
          </p:cNvPicPr>
          <p:nvPr/>
        </p:nvPicPr>
        <p:blipFill rotWithShape="1">
          <a:blip r:embed="rId5"/>
          <a:srcRect l="19929" t="31134" r="60513" b="37243"/>
          <a:stretch/>
        </p:blipFill>
        <p:spPr>
          <a:xfrm>
            <a:off x="5850940" y="4687137"/>
            <a:ext cx="1224136" cy="1112852"/>
          </a:xfrm>
          <a:prstGeom prst="rect">
            <a:avLst/>
          </a:prstGeom>
        </p:spPr>
      </p:pic>
      <p:pic>
        <p:nvPicPr>
          <p:cNvPr id="20" name="Picture 19"/>
          <p:cNvPicPr>
            <a:picLocks noChangeAspect="1"/>
          </p:cNvPicPr>
          <p:nvPr/>
        </p:nvPicPr>
        <p:blipFill>
          <a:blip r:embed="rId6"/>
          <a:stretch>
            <a:fillRect/>
          </a:stretch>
        </p:blipFill>
        <p:spPr>
          <a:xfrm>
            <a:off x="7652953" y="4724368"/>
            <a:ext cx="1055472" cy="1055472"/>
          </a:xfrm>
          <a:prstGeom prst="rect">
            <a:avLst/>
          </a:prstGeom>
        </p:spPr>
      </p:pic>
    </p:spTree>
    <p:extLst>
      <p:ext uri="{BB962C8B-B14F-4D97-AF65-F5344CB8AC3E}">
        <p14:creationId xmlns:p14="http://schemas.microsoft.com/office/powerpoint/2010/main" val="1604196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Turinys</a:t>
            </a:r>
            <a:endParaRPr lang="lt-LT" dirty="0"/>
          </a:p>
        </p:txBody>
      </p:sp>
      <p:sp>
        <p:nvSpPr>
          <p:cNvPr id="8" name="Rectangle 7"/>
          <p:cNvSpPr/>
          <p:nvPr>
            <p:custDataLst>
              <p:tags r:id="rId1"/>
            </p:custDataLst>
          </p:nvPr>
        </p:nvSpPr>
        <p:spPr>
          <a:xfrm>
            <a:off x="609600" y="1895872"/>
            <a:ext cx="457200" cy="381000"/>
          </a:xfrm>
          <a:prstGeom prst="rect">
            <a:avLst/>
          </a:prstGeom>
          <a:solidFill>
            <a:schemeClr val="accent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lt-LT" sz="1400" b="1" dirty="0" smtClean="0">
                <a:solidFill>
                  <a:schemeClr val="bg1"/>
                </a:solidFill>
                <a:latin typeface="+mj-lt"/>
              </a:rPr>
              <a:t>1</a:t>
            </a:r>
            <a:r>
              <a:rPr lang="en-US" sz="1400" b="1" dirty="0" smtClean="0">
                <a:solidFill>
                  <a:schemeClr val="bg1"/>
                </a:solidFill>
                <a:latin typeface="+mj-lt"/>
              </a:rPr>
              <a:t>.</a:t>
            </a:r>
            <a:endParaRPr lang="lt-LT" sz="1400" b="1" dirty="0">
              <a:solidFill>
                <a:schemeClr val="bg1"/>
              </a:solidFill>
              <a:latin typeface="+mj-lt"/>
            </a:endParaRPr>
          </a:p>
        </p:txBody>
      </p:sp>
      <p:sp>
        <p:nvSpPr>
          <p:cNvPr id="9" name="Rectangle 8"/>
          <p:cNvSpPr/>
          <p:nvPr>
            <p:custDataLst>
              <p:tags r:id="rId2"/>
            </p:custDataLst>
          </p:nvPr>
        </p:nvSpPr>
        <p:spPr>
          <a:xfrm>
            <a:off x="1143000" y="1895872"/>
            <a:ext cx="7245424" cy="381000"/>
          </a:xfrm>
          <a:prstGeom prst="rect">
            <a:avLst/>
          </a:prstGeom>
          <a:solidFill>
            <a:schemeClr val="accent2">
              <a:lumMod val="40000"/>
              <a:lumOff val="60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lvl="1">
              <a:spcBef>
                <a:spcPts val="600"/>
              </a:spcBef>
            </a:pPr>
            <a:r>
              <a:rPr lang="lt-LT" sz="1400" dirty="0" smtClean="0">
                <a:solidFill>
                  <a:schemeClr val="tx1"/>
                </a:solidFill>
              </a:rPr>
              <a:t>Pastatų modernizavimo priemonių analizė</a:t>
            </a:r>
            <a:endParaRPr lang="lt-LT" sz="1400" dirty="0" smtClean="0">
              <a:solidFill>
                <a:schemeClr val="tx1"/>
              </a:solidFill>
              <a:latin typeface="+mj-lt"/>
            </a:endParaRPr>
          </a:p>
        </p:txBody>
      </p:sp>
      <p:sp>
        <p:nvSpPr>
          <p:cNvPr id="10" name="Rectangle 9"/>
          <p:cNvSpPr/>
          <p:nvPr>
            <p:custDataLst>
              <p:tags r:id="rId3"/>
            </p:custDataLst>
          </p:nvPr>
        </p:nvSpPr>
        <p:spPr>
          <a:xfrm>
            <a:off x="609600" y="2344034"/>
            <a:ext cx="457200" cy="381000"/>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lt-LT" sz="1400" b="1" dirty="0" smtClean="0">
                <a:solidFill>
                  <a:schemeClr val="bg1"/>
                </a:solidFill>
                <a:latin typeface="+mj-lt"/>
              </a:rPr>
              <a:t>2</a:t>
            </a:r>
            <a:r>
              <a:rPr lang="en-US" sz="1400" b="1" dirty="0" smtClean="0">
                <a:solidFill>
                  <a:schemeClr val="bg1"/>
                </a:solidFill>
                <a:latin typeface="+mj-lt"/>
              </a:rPr>
              <a:t>.</a:t>
            </a:r>
            <a:endParaRPr lang="lt-LT" sz="1400" b="1" dirty="0">
              <a:solidFill>
                <a:schemeClr val="bg1"/>
              </a:solidFill>
              <a:latin typeface="+mj-lt"/>
            </a:endParaRPr>
          </a:p>
        </p:txBody>
      </p:sp>
      <p:sp>
        <p:nvSpPr>
          <p:cNvPr id="11" name="Rectangle 10"/>
          <p:cNvSpPr/>
          <p:nvPr>
            <p:custDataLst>
              <p:tags r:id="rId4"/>
            </p:custDataLst>
          </p:nvPr>
        </p:nvSpPr>
        <p:spPr>
          <a:xfrm>
            <a:off x="1143000" y="2344034"/>
            <a:ext cx="7245424" cy="3810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lvl="1">
              <a:spcBef>
                <a:spcPts val="600"/>
              </a:spcBef>
            </a:pPr>
            <a:r>
              <a:rPr lang="lt-LT" sz="1400" dirty="0" smtClean="0">
                <a:solidFill>
                  <a:schemeClr val="tx1"/>
                </a:solidFill>
              </a:rPr>
              <a:t>Jurbarko </a:t>
            </a:r>
            <a:r>
              <a:rPr lang="lt-LT" sz="1400" dirty="0">
                <a:solidFill>
                  <a:schemeClr val="tx1"/>
                </a:solidFill>
              </a:rPr>
              <a:t>rajono savivaldybės </a:t>
            </a:r>
            <a:r>
              <a:rPr lang="lt-LT" sz="1400" dirty="0" smtClean="0">
                <a:solidFill>
                  <a:schemeClr val="tx1"/>
                </a:solidFill>
              </a:rPr>
              <a:t>atrinktų viešųjų pastatų </a:t>
            </a:r>
            <a:r>
              <a:rPr lang="lt-LT" sz="1400" dirty="0">
                <a:solidFill>
                  <a:schemeClr val="tx1"/>
                </a:solidFill>
              </a:rPr>
              <a:t>apžvalga</a:t>
            </a:r>
          </a:p>
        </p:txBody>
      </p:sp>
    </p:spTree>
    <p:extLst>
      <p:ext uri="{BB962C8B-B14F-4D97-AF65-F5344CB8AC3E}">
        <p14:creationId xmlns:p14="http://schemas.microsoft.com/office/powerpoint/2010/main" val="2465707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4681"/>
            <a:ext cx="7904498" cy="487362"/>
          </a:xfrm>
        </p:spPr>
        <p:txBody>
          <a:bodyPr/>
          <a:lstStyle/>
          <a:p>
            <a:r>
              <a:rPr lang="lt-LT" dirty="0"/>
              <a:t>Tiekiamo vandens kokybės užtikrinimo sprendimai</a:t>
            </a:r>
          </a:p>
        </p:txBody>
      </p:sp>
      <p:sp>
        <p:nvSpPr>
          <p:cNvPr id="3" name="Rectangle 2"/>
          <p:cNvSpPr/>
          <p:nvPr/>
        </p:nvSpPr>
        <p:spPr>
          <a:xfrm>
            <a:off x="616390" y="3312972"/>
            <a:ext cx="3933553" cy="5465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Grubaus </a:t>
            </a:r>
            <a:r>
              <a:rPr lang="lt-LT" sz="1200" dirty="0"/>
              <a:t>valymo geriamo vandens </a:t>
            </a:r>
            <a:r>
              <a:rPr lang="lt-LT" sz="1200" dirty="0" smtClean="0"/>
              <a:t>filtrai</a:t>
            </a:r>
            <a:endParaRPr lang="lt-LT" sz="1200" dirty="0"/>
          </a:p>
        </p:txBody>
      </p:sp>
      <p:sp>
        <p:nvSpPr>
          <p:cNvPr id="5" name="Rectangle 4"/>
          <p:cNvSpPr/>
          <p:nvPr/>
        </p:nvSpPr>
        <p:spPr>
          <a:xfrm>
            <a:off x="608159" y="1434864"/>
            <a:ext cx="7979907" cy="1706104"/>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smtClean="0">
                <a:solidFill>
                  <a:schemeClr val="tx1"/>
                </a:solidFill>
              </a:rPr>
              <a:t>Dėl sveikatos reikalavimų būtina užtikrinti, jog į pastatą tiekiamas vanduo būtų tinkamas vartoti ir nekenktų pastatu besinaudojančių žmonių sveikatai. Kai vanduo </a:t>
            </a:r>
            <a:r>
              <a:rPr lang="lt-LT" sz="1200" dirty="0">
                <a:solidFill>
                  <a:schemeClr val="tx1"/>
                </a:solidFill>
              </a:rPr>
              <a:t>turi kenksmingų priemaišų, yra </a:t>
            </a:r>
            <a:r>
              <a:rPr lang="lt-LT" sz="1200" dirty="0" smtClean="0">
                <a:solidFill>
                  <a:schemeClr val="tx1"/>
                </a:solidFill>
              </a:rPr>
              <a:t>neįprastos </a:t>
            </a:r>
            <a:r>
              <a:rPr lang="lt-LT" sz="1200" dirty="0">
                <a:solidFill>
                  <a:schemeClr val="tx1"/>
                </a:solidFill>
              </a:rPr>
              <a:t>spalvos ar </a:t>
            </a:r>
            <a:r>
              <a:rPr lang="lt-LT" sz="1200" dirty="0" smtClean="0">
                <a:solidFill>
                  <a:schemeClr val="tx1"/>
                </a:solidFill>
              </a:rPr>
              <a:t>kvapo, tai liudija apie netinkamą vandens kokybę (vartojimui tinkamas vanduo turi būti bekvapis ir bespalvis). </a:t>
            </a:r>
            <a:r>
              <a:rPr lang="lt-LT" sz="1200" dirty="0">
                <a:solidFill>
                  <a:schemeClr val="tx1"/>
                </a:solidFill>
              </a:rPr>
              <a:t>Tam, kad pastate būtų pagerinta vandens kokybė, yra galimybė </a:t>
            </a:r>
            <a:r>
              <a:rPr lang="lt-LT" sz="1200" dirty="0" smtClean="0">
                <a:solidFill>
                  <a:schemeClr val="tx1"/>
                </a:solidFill>
              </a:rPr>
              <a:t>įrengti </a:t>
            </a:r>
            <a:r>
              <a:rPr lang="lt-LT" sz="1200" dirty="0">
                <a:solidFill>
                  <a:schemeClr val="tx1"/>
                </a:solidFill>
              </a:rPr>
              <a:t>grubaus valymo geriamo vandens filtrus. Taip pat vandens kokybei gerinti tinkamas būdas- vandens minkštinimo stotelės. Naudojant šiuos du sprendimus suteikiama galimybė valdyti į pastatą tiekiamo ir jame naudojamo vandens kokybę bei užtikrinti vandeniui keliamų sveikatos standartų atitikimą.</a:t>
            </a:r>
          </a:p>
        </p:txBody>
      </p:sp>
      <p:sp>
        <p:nvSpPr>
          <p:cNvPr id="6" name="Rectangle 5"/>
          <p:cNvSpPr/>
          <p:nvPr/>
        </p:nvSpPr>
        <p:spPr>
          <a:xfrm>
            <a:off x="616390" y="3880371"/>
            <a:ext cx="3933552" cy="165689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b="1" dirty="0" smtClean="0">
                <a:solidFill>
                  <a:schemeClr val="tx1"/>
                </a:solidFill>
              </a:rPr>
              <a:t>Priemonės privalumai:</a:t>
            </a:r>
          </a:p>
          <a:p>
            <a:pPr marL="171450" indent="-171450" algn="just">
              <a:buFont typeface="Arial" panose="020B0604020202020204" pitchFamily="34" charset="0"/>
              <a:buChar char="•"/>
            </a:pPr>
            <a:r>
              <a:rPr lang="lt-LT" sz="1200" dirty="0">
                <a:solidFill>
                  <a:schemeClr val="tx1"/>
                </a:solidFill>
              </a:rPr>
              <a:t>I</a:t>
            </a:r>
            <a:r>
              <a:rPr lang="lt-LT" sz="1200" dirty="0" smtClean="0">
                <a:solidFill>
                  <a:schemeClr val="tx1"/>
                </a:solidFill>
              </a:rPr>
              <a:t>švalo </a:t>
            </a:r>
            <a:r>
              <a:rPr lang="lt-LT" sz="1200" dirty="0">
                <a:solidFill>
                  <a:schemeClr val="tx1"/>
                </a:solidFill>
              </a:rPr>
              <a:t>vandenį nuo įvairių mažų į jį pakliuvusių </a:t>
            </a:r>
            <a:r>
              <a:rPr lang="lt-LT" sz="1200" dirty="0" smtClean="0">
                <a:solidFill>
                  <a:schemeClr val="tx1"/>
                </a:solidFill>
              </a:rPr>
              <a:t>dalelių;</a:t>
            </a:r>
          </a:p>
          <a:p>
            <a:pPr marL="171450" indent="-171450" algn="just">
              <a:buFont typeface="Arial" panose="020B0604020202020204" pitchFamily="34" charset="0"/>
              <a:buChar char="•"/>
            </a:pPr>
            <a:r>
              <a:rPr lang="lt-LT" sz="1200" dirty="0" smtClean="0">
                <a:solidFill>
                  <a:schemeClr val="tx1"/>
                </a:solidFill>
              </a:rPr>
              <a:t>F</a:t>
            </a:r>
            <a:r>
              <a:rPr lang="fi-FI" sz="1200" dirty="0" smtClean="0">
                <a:solidFill>
                  <a:schemeClr val="tx1"/>
                </a:solidFill>
              </a:rPr>
              <a:t>iltro </a:t>
            </a:r>
            <a:r>
              <a:rPr lang="fi-FI" sz="1200" dirty="0">
                <a:solidFill>
                  <a:schemeClr val="tx1"/>
                </a:solidFill>
              </a:rPr>
              <a:t>kasečių nereikia dažnai </a:t>
            </a:r>
            <a:r>
              <a:rPr lang="fi-FI" sz="1200" dirty="0" smtClean="0">
                <a:solidFill>
                  <a:schemeClr val="tx1"/>
                </a:solidFill>
              </a:rPr>
              <a:t>keisti</a:t>
            </a:r>
            <a:r>
              <a:rPr lang="lt-LT" sz="1200" dirty="0" smtClean="0">
                <a:solidFill>
                  <a:schemeClr val="tx1"/>
                </a:solidFill>
              </a:rPr>
              <a:t>;</a:t>
            </a:r>
          </a:p>
          <a:p>
            <a:pPr marL="171450" indent="-171450" algn="just">
              <a:buFont typeface="Arial" panose="020B0604020202020204" pitchFamily="34" charset="0"/>
              <a:buChar char="•"/>
            </a:pPr>
            <a:r>
              <a:rPr lang="lt-LT" sz="1200" dirty="0" smtClean="0">
                <a:solidFill>
                  <a:schemeClr val="tx1"/>
                </a:solidFill>
              </a:rPr>
              <a:t>Filtro </a:t>
            </a:r>
            <a:r>
              <a:rPr lang="lt-LT" sz="1200" dirty="0">
                <a:solidFill>
                  <a:schemeClr val="tx1"/>
                </a:solidFill>
              </a:rPr>
              <a:t>paviršius lengvai </a:t>
            </a:r>
            <a:r>
              <a:rPr lang="lt-LT" sz="1200" dirty="0" smtClean="0">
                <a:solidFill>
                  <a:schemeClr val="tx1"/>
                </a:solidFill>
              </a:rPr>
              <a:t>nuplaunamas;</a:t>
            </a:r>
          </a:p>
          <a:p>
            <a:pPr marL="171450" indent="-171450" algn="just">
              <a:buFont typeface="Arial" panose="020B0604020202020204" pitchFamily="34" charset="0"/>
              <a:buChar char="•"/>
            </a:pPr>
            <a:r>
              <a:rPr lang="lt-LT" sz="1200" dirty="0">
                <a:solidFill>
                  <a:schemeClr val="tx1"/>
                </a:solidFill>
              </a:rPr>
              <a:t>Filtro priežiūra nereikalauja daug papildomo </a:t>
            </a:r>
            <a:r>
              <a:rPr lang="lt-LT" sz="1200" dirty="0" smtClean="0">
                <a:solidFill>
                  <a:schemeClr val="tx1"/>
                </a:solidFill>
              </a:rPr>
              <a:t>darbo.</a:t>
            </a:r>
            <a:endParaRPr lang="lt-LT" sz="1200" dirty="0">
              <a:solidFill>
                <a:schemeClr val="tx1"/>
              </a:solidFill>
            </a:endParaRPr>
          </a:p>
        </p:txBody>
      </p:sp>
      <p:sp>
        <p:nvSpPr>
          <p:cNvPr id="7" name="Rectangle 6"/>
          <p:cNvSpPr/>
          <p:nvPr/>
        </p:nvSpPr>
        <p:spPr>
          <a:xfrm>
            <a:off x="4820535" y="3333818"/>
            <a:ext cx="3767531" cy="5465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Vandens </a:t>
            </a:r>
            <a:r>
              <a:rPr lang="lt-LT" sz="1200" dirty="0"/>
              <a:t>minkštinimo stotelės</a:t>
            </a:r>
          </a:p>
        </p:txBody>
      </p:sp>
      <p:sp>
        <p:nvSpPr>
          <p:cNvPr id="8" name="Rectangle 7"/>
          <p:cNvSpPr/>
          <p:nvPr/>
        </p:nvSpPr>
        <p:spPr>
          <a:xfrm>
            <a:off x="4820535" y="3889143"/>
            <a:ext cx="3767531" cy="164812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a:solidFill>
                  <a:schemeClr val="tx1"/>
                </a:solidFill>
              </a:rPr>
              <a:t>Jeigu pastate esantis geriamas vanduo yra labai kietas, galima naudoti vandens minkštinimo (kitaip- nukalkinimo) stoteles. Minkštinant į pastatą patenkantį vandenį iš jo pašalinamos kalkės, nedideli geležies kiekiai. </a:t>
            </a:r>
          </a:p>
        </p:txBody>
      </p:sp>
      <p:sp>
        <p:nvSpPr>
          <p:cNvPr id="9" name="Rectangle 8"/>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2.4</a:t>
            </a:r>
            <a:endParaRPr lang="lt-LT" sz="1400" b="1" dirty="0">
              <a:solidFill>
                <a:schemeClr val="bg1"/>
              </a:solidFill>
              <a:latin typeface="+mj-lt"/>
            </a:endParaRPr>
          </a:p>
        </p:txBody>
      </p:sp>
    </p:spTree>
    <p:extLst>
      <p:ext uri="{BB962C8B-B14F-4D97-AF65-F5344CB8AC3E}">
        <p14:creationId xmlns:p14="http://schemas.microsoft.com/office/powerpoint/2010/main" val="1604196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21260" y="3760543"/>
            <a:ext cx="6334668" cy="213084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endParaRPr lang="lt-LT" sz="1400" dirty="0">
              <a:solidFill>
                <a:schemeClr val="tx1"/>
              </a:solidFill>
            </a:endParaRPr>
          </a:p>
        </p:txBody>
      </p:sp>
      <p:sp>
        <p:nvSpPr>
          <p:cNvPr id="10" name="Rounded Rectangle 9"/>
          <p:cNvSpPr/>
          <p:nvPr/>
        </p:nvSpPr>
        <p:spPr>
          <a:xfrm>
            <a:off x="4932040" y="4303665"/>
            <a:ext cx="2257582" cy="901756"/>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Jutiklinis  čiaupas</a:t>
            </a:r>
            <a:endParaRPr lang="lt-LT" sz="1400" dirty="0">
              <a:solidFill>
                <a:schemeClr val="tx1"/>
              </a:solidFill>
            </a:endParaRPr>
          </a:p>
        </p:txBody>
      </p:sp>
      <p:sp>
        <p:nvSpPr>
          <p:cNvPr id="2" name="Title 1"/>
          <p:cNvSpPr>
            <a:spLocks noGrp="1"/>
          </p:cNvSpPr>
          <p:nvPr>
            <p:ph type="title"/>
          </p:nvPr>
        </p:nvSpPr>
        <p:spPr>
          <a:xfrm>
            <a:off x="683568" y="414681"/>
            <a:ext cx="7904498" cy="487362"/>
          </a:xfrm>
        </p:spPr>
        <p:txBody>
          <a:bodyPr/>
          <a:lstStyle/>
          <a:p>
            <a:r>
              <a:rPr lang="lt-LT" dirty="0"/>
              <a:t>Automatiškai įsijungiančio vandens čiaupo sprendimai</a:t>
            </a:r>
          </a:p>
        </p:txBody>
      </p:sp>
      <p:sp>
        <p:nvSpPr>
          <p:cNvPr id="3" name="Rectangle 2"/>
          <p:cNvSpPr/>
          <p:nvPr/>
        </p:nvSpPr>
        <p:spPr>
          <a:xfrm>
            <a:off x="4588594" y="1261926"/>
            <a:ext cx="4192983"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Privalumai</a:t>
            </a:r>
            <a:endParaRPr lang="lt-LT" sz="1200" dirty="0"/>
          </a:p>
        </p:txBody>
      </p:sp>
      <p:sp>
        <p:nvSpPr>
          <p:cNvPr id="5" name="Rectangle 4"/>
          <p:cNvSpPr/>
          <p:nvPr/>
        </p:nvSpPr>
        <p:spPr>
          <a:xfrm>
            <a:off x="365845" y="1261926"/>
            <a:ext cx="3933551" cy="1762722"/>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Automatiškai įsijungiančio vandens sprendimai suteikia galimybę naudotis automatiniu vandens paleidimu. Pakišus rankas po čiaupu prieš sensoriaus langelį arba palietus jutiklinį kraną, automatiškai įsijungia vanduo. Priklausomai nuo poreikio galima programuoti skirtingas vandens bėgimo trukmes.</a:t>
            </a:r>
          </a:p>
        </p:txBody>
      </p:sp>
      <p:sp>
        <p:nvSpPr>
          <p:cNvPr id="6" name="Rectangle 5"/>
          <p:cNvSpPr/>
          <p:nvPr/>
        </p:nvSpPr>
        <p:spPr>
          <a:xfrm>
            <a:off x="4588594" y="1693975"/>
            <a:ext cx="4200425" cy="133067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smtClean="0">
                <a:solidFill>
                  <a:schemeClr val="tx1"/>
                </a:solidFill>
              </a:rPr>
              <a:t>Sumažinamos vandens sąnaudos;</a:t>
            </a:r>
          </a:p>
          <a:p>
            <a:pPr marL="171450" indent="-171450" algn="just">
              <a:buFont typeface="Arial" panose="020B0604020202020204" pitchFamily="34" charset="0"/>
              <a:buChar char="•"/>
            </a:pPr>
            <a:r>
              <a:rPr lang="lt-LT" sz="1200" dirty="0" smtClean="0">
                <a:solidFill>
                  <a:schemeClr val="tx1"/>
                </a:solidFill>
              </a:rPr>
              <a:t>Vandens bėgimo trukmės pritaikymas pagal poreikį;</a:t>
            </a:r>
          </a:p>
          <a:p>
            <a:pPr marL="171450" indent="-171450" algn="just">
              <a:buFont typeface="Arial" panose="020B0604020202020204" pitchFamily="34" charset="0"/>
              <a:buChar char="•"/>
            </a:pPr>
            <a:r>
              <a:rPr lang="lt-LT" sz="1200" dirty="0" smtClean="0">
                <a:solidFill>
                  <a:schemeClr val="tx1"/>
                </a:solidFill>
              </a:rPr>
              <a:t>Pagerinamos higienos sąlygos.</a:t>
            </a:r>
          </a:p>
          <a:p>
            <a:pPr marL="171450" indent="-171450" algn="just">
              <a:buFont typeface="Arial" panose="020B0604020202020204" pitchFamily="34" charset="0"/>
              <a:buChar char="•"/>
            </a:pPr>
            <a:endParaRPr lang="lt-LT" sz="1200" dirty="0">
              <a:solidFill>
                <a:schemeClr val="tx1"/>
              </a:solidFill>
            </a:endParaRPr>
          </a:p>
        </p:txBody>
      </p:sp>
      <p:sp>
        <p:nvSpPr>
          <p:cNvPr id="7" name="Rectangle 6"/>
          <p:cNvSpPr/>
          <p:nvPr/>
        </p:nvSpPr>
        <p:spPr>
          <a:xfrm>
            <a:off x="1410098" y="3328495"/>
            <a:ext cx="6342109"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Automatinio vandens  tiekimo schema</a:t>
            </a:r>
            <a:endParaRPr lang="lt-LT" sz="12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4456104"/>
            <a:ext cx="482715" cy="65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60017" y="4303665"/>
            <a:ext cx="1606736" cy="901756"/>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Valdymo blokas</a:t>
            </a:r>
            <a:endParaRPr lang="lt-LT" sz="1400" dirty="0">
              <a:solidFill>
                <a:schemeClr val="tx1"/>
              </a:solidFill>
            </a:endParaRPr>
          </a:p>
        </p:txBody>
      </p:sp>
      <p:sp>
        <p:nvSpPr>
          <p:cNvPr id="12" name="Rectangle 11"/>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a:solidFill>
                  <a:schemeClr val="bg1"/>
                </a:solidFill>
                <a:latin typeface="+mj-lt"/>
              </a:rPr>
              <a:t>2</a:t>
            </a:r>
            <a:r>
              <a:rPr lang="en-US" sz="1400" b="1" dirty="0" smtClean="0">
                <a:solidFill>
                  <a:schemeClr val="bg1"/>
                </a:solidFill>
                <a:latin typeface="+mj-lt"/>
              </a:rPr>
              <a:t>.5</a:t>
            </a:r>
            <a:endParaRPr lang="lt-LT" sz="1400" b="1" dirty="0">
              <a:solidFill>
                <a:schemeClr val="bg1"/>
              </a:solidFill>
              <a:latin typeface="+mj-lt"/>
            </a:endParaRPr>
          </a:p>
        </p:txBody>
      </p:sp>
      <p:cxnSp>
        <p:nvCxnSpPr>
          <p:cNvPr id="11" name="Straight Arrow Connector 10"/>
          <p:cNvCxnSpPr>
            <a:stCxn id="9" idx="3"/>
            <a:endCxn id="10" idx="1"/>
          </p:cNvCxnSpPr>
          <p:nvPr/>
        </p:nvCxnSpPr>
        <p:spPr>
          <a:xfrm>
            <a:off x="3666753" y="4754543"/>
            <a:ext cx="1265287"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196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8098010" cy="713403"/>
          </a:xfrm>
        </p:spPr>
        <p:txBody>
          <a:bodyPr>
            <a:normAutofit fontScale="90000"/>
          </a:bodyPr>
          <a:lstStyle/>
          <a:p>
            <a:r>
              <a:rPr lang="it-IT" dirty="0"/>
              <a:t>Automatinio vandens nuleidimo tualetuose  bei pisuaruose sprendimai</a:t>
            </a:r>
            <a:endParaRPr lang="lt-LT" dirty="0"/>
          </a:p>
        </p:txBody>
      </p:sp>
      <p:sp>
        <p:nvSpPr>
          <p:cNvPr id="3" name="Rectangle 2"/>
          <p:cNvSpPr/>
          <p:nvPr/>
        </p:nvSpPr>
        <p:spPr>
          <a:xfrm>
            <a:off x="295548" y="1260635"/>
            <a:ext cx="4248471"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Automatizuotas vandens nuleidimas tualetuose</a:t>
            </a:r>
            <a:endParaRPr lang="lt-LT" sz="1200" dirty="0"/>
          </a:p>
        </p:txBody>
      </p:sp>
      <p:sp>
        <p:nvSpPr>
          <p:cNvPr id="5" name="Rectangle 4"/>
          <p:cNvSpPr/>
          <p:nvPr/>
        </p:nvSpPr>
        <p:spPr>
          <a:xfrm>
            <a:off x="4752020" y="1260635"/>
            <a:ext cx="4137571" cy="1342835"/>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Naudojant elektronika valdomus praustuvų čiaupus, tualetų ir pisuarų nuplovimo mechanizmus garantuojamas aukštesnis higienos lygis bei taupomos vandens sąnaudos (jos sumažinamos iki 50% ), o tai ypač svarbu mokymo įstaigų, vaikų darželių, ligoninių ir kituose viešo naudojimo tualetuose.</a:t>
            </a:r>
          </a:p>
        </p:txBody>
      </p:sp>
      <p:sp>
        <p:nvSpPr>
          <p:cNvPr id="6" name="Rectangle 5"/>
          <p:cNvSpPr/>
          <p:nvPr/>
        </p:nvSpPr>
        <p:spPr>
          <a:xfrm>
            <a:off x="295547" y="1692682"/>
            <a:ext cx="4248471" cy="1376277"/>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a:solidFill>
                  <a:schemeClr val="tx1"/>
                </a:solidFill>
              </a:rPr>
              <a:t>Automatizuoto vandens nuleidimo tualetuose sistemos veikimas mažai kuo skiriasi nuo įprasto vandens nuleidimo. Vartotojui nuspaudus elektroninio valdymo mygtuką nubėga vanduo. Dvigubas mygtukas leidžia pasirinkti vandens kiekį – pilnas nuplovimas ar pusė viso kiekio.</a:t>
            </a:r>
          </a:p>
        </p:txBody>
      </p:sp>
      <p:sp>
        <p:nvSpPr>
          <p:cNvPr id="7" name="Rectangle 6"/>
          <p:cNvSpPr/>
          <p:nvPr/>
        </p:nvSpPr>
        <p:spPr>
          <a:xfrm>
            <a:off x="295547" y="3284984"/>
            <a:ext cx="4219870"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Automatizuotas vandens nuleidimas pisuaruose</a:t>
            </a:r>
            <a:endParaRPr lang="lt-LT" sz="1200" dirty="0"/>
          </a:p>
        </p:txBody>
      </p:sp>
      <p:sp>
        <p:nvSpPr>
          <p:cNvPr id="8" name="Rectangle 7"/>
          <p:cNvSpPr/>
          <p:nvPr/>
        </p:nvSpPr>
        <p:spPr>
          <a:xfrm>
            <a:off x="281246" y="3717032"/>
            <a:ext cx="4248471" cy="216024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a:solidFill>
                  <a:schemeClr val="tx1"/>
                </a:solidFill>
              </a:rPr>
              <a:t>Automatinė nuplovimo sistema pisuaruose suteikia galimybę efektyviau palaikyti higieną tualetuose. </a:t>
            </a:r>
            <a:endParaRPr lang="lt-LT" sz="1200" dirty="0" smtClean="0">
              <a:solidFill>
                <a:schemeClr val="tx1"/>
              </a:solidFill>
            </a:endParaRPr>
          </a:p>
          <a:p>
            <a:pPr marL="171450" indent="-171450" algn="just">
              <a:buFont typeface="Arial" panose="020B0604020202020204" pitchFamily="34" charset="0"/>
              <a:buChar char="•"/>
            </a:pPr>
            <a:r>
              <a:rPr lang="lt-LT" sz="1200" dirty="0" smtClean="0">
                <a:solidFill>
                  <a:schemeClr val="tx1"/>
                </a:solidFill>
              </a:rPr>
              <a:t>Nesinaudojant </a:t>
            </a:r>
            <a:r>
              <a:rPr lang="lt-LT" sz="1200" dirty="0">
                <a:solidFill>
                  <a:schemeClr val="tx1"/>
                </a:solidFill>
              </a:rPr>
              <a:t>ilgesnį laiką galimas higieninis automatinis vandens paleidimas - kas 24 valandas. </a:t>
            </a:r>
            <a:endParaRPr lang="lt-LT" sz="1200" dirty="0" smtClean="0">
              <a:solidFill>
                <a:schemeClr val="tx1"/>
              </a:solidFill>
            </a:endParaRPr>
          </a:p>
          <a:p>
            <a:pPr marL="171450" indent="-171450" algn="just">
              <a:buFont typeface="Arial" panose="020B0604020202020204" pitchFamily="34" charset="0"/>
              <a:buChar char="•"/>
            </a:pPr>
            <a:r>
              <a:rPr lang="lt-LT" sz="1200" dirty="0" smtClean="0">
                <a:solidFill>
                  <a:schemeClr val="tx1"/>
                </a:solidFill>
              </a:rPr>
              <a:t>Taip </a:t>
            </a:r>
            <a:r>
              <a:rPr lang="lt-LT" sz="1200" dirty="0">
                <a:solidFill>
                  <a:schemeClr val="tx1"/>
                </a:solidFill>
              </a:rPr>
              <a:t>pat galimas automatizuotas vandens paleidimas, priklausantis nuo žmogaus atsistojimo priešais pisuarą. Vandens paleidimo vožtuvas aktyvuojamas pastovėjus prieš pisuarą tam tikrą laiką, o vanduo nubėga po kelių sekundžių nuo pasitraukimo iš aktyviosios zonos</a:t>
            </a:r>
            <a:r>
              <a:rPr lang="lt-LT" sz="1200" dirty="0" smtClean="0">
                <a:solidFill>
                  <a:schemeClr val="tx1"/>
                </a:solidFill>
              </a:rPr>
              <a:t>.</a:t>
            </a:r>
          </a:p>
          <a:p>
            <a:pPr marL="171450" indent="-171450" algn="just">
              <a:buFont typeface="Arial" panose="020B0604020202020204" pitchFamily="34" charset="0"/>
              <a:buChar char="•"/>
            </a:pPr>
            <a:r>
              <a:rPr lang="lt-LT" sz="1200" dirty="0" smtClean="0">
                <a:solidFill>
                  <a:schemeClr val="tx1"/>
                </a:solidFill>
              </a:rPr>
              <a:t> </a:t>
            </a:r>
            <a:r>
              <a:rPr lang="lt-LT" sz="1200" dirty="0">
                <a:solidFill>
                  <a:schemeClr val="tx1"/>
                </a:solidFill>
              </a:rPr>
              <a:t>Vandens bėgimo trukmė reguliuojama.</a:t>
            </a:r>
          </a:p>
        </p:txBody>
      </p:sp>
      <p:sp>
        <p:nvSpPr>
          <p:cNvPr id="9" name="Rectangle 8"/>
          <p:cNvSpPr/>
          <p:nvPr/>
        </p:nvSpPr>
        <p:spPr>
          <a:xfrm>
            <a:off x="4752021" y="3284984"/>
            <a:ext cx="3996444" cy="25922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400" dirty="0">
              <a:solidFill>
                <a:schemeClr val="tx1"/>
              </a:solidFill>
            </a:endParaRPr>
          </a:p>
        </p:txBody>
      </p:sp>
      <p:sp>
        <p:nvSpPr>
          <p:cNvPr id="10" name="Rectangle 9"/>
          <p:cNvSpPr/>
          <p:nvPr/>
        </p:nvSpPr>
        <p:spPr>
          <a:xfrm>
            <a:off x="4752020" y="2809090"/>
            <a:ext cx="3996445" cy="5197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Pisuaras ir tualetas su automatiniais vandens nuleidimo mechanizmais</a:t>
            </a:r>
            <a:endParaRPr lang="lt-LT" sz="1200"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435" y="3695160"/>
            <a:ext cx="1959821" cy="195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3689356"/>
            <a:ext cx="1374323" cy="1971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custDataLst>
              <p:tags r:id="rId1"/>
            </p:custDataLst>
          </p:nvPr>
        </p:nvSpPr>
        <p:spPr>
          <a:xfrm>
            <a:off x="107504" y="188640"/>
            <a:ext cx="576064" cy="724419"/>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2.6</a:t>
            </a:r>
            <a:endParaRPr lang="lt-LT" sz="1400" b="1" dirty="0">
              <a:solidFill>
                <a:schemeClr val="bg1"/>
              </a:solidFill>
              <a:latin typeface="+mj-lt"/>
            </a:endParaRPr>
          </a:p>
        </p:txBody>
      </p:sp>
    </p:spTree>
    <p:extLst>
      <p:ext uri="{BB962C8B-B14F-4D97-AF65-F5344CB8AC3E}">
        <p14:creationId xmlns:p14="http://schemas.microsoft.com/office/powerpoint/2010/main" val="1604196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4681"/>
            <a:ext cx="7904498" cy="487362"/>
          </a:xfrm>
        </p:spPr>
        <p:txBody>
          <a:bodyPr/>
          <a:lstStyle/>
          <a:p>
            <a:r>
              <a:rPr lang="lt-LT" dirty="0"/>
              <a:t>Patalpų oro kokybės užtikrinimo sprendimai</a:t>
            </a:r>
          </a:p>
        </p:txBody>
      </p:sp>
      <p:sp>
        <p:nvSpPr>
          <p:cNvPr id="5" name="Rectangle 4"/>
          <p:cNvSpPr/>
          <p:nvPr/>
        </p:nvSpPr>
        <p:spPr>
          <a:xfrm>
            <a:off x="539551" y="1124745"/>
            <a:ext cx="8048515" cy="1028266"/>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Patalpose, kuriose vienu metu būna daugiau žmonių, anglies dioksido koncentracija gali paversti orą netinkamu bei mažinančiu darbingumą. Tačiau šią problemą gali išspręsti anglies dioksido jutikliai reikiamose patalpose. Jų veikimo principas remiasi išankstiniu ribiniu nustatymu- pasiekus nustatytą ribinę reikšmę, jutiklis įjungia lango atidarymo mechanizmą (jei langai automatizuoti) arba oro tiekimo sistemą ir taip užtikrina tinkamos kokybės orą patalpoje.</a:t>
            </a:r>
          </a:p>
        </p:txBody>
      </p:sp>
      <p:sp>
        <p:nvSpPr>
          <p:cNvPr id="7" name="Rectangle 6"/>
          <p:cNvSpPr/>
          <p:nvPr/>
        </p:nvSpPr>
        <p:spPr>
          <a:xfrm>
            <a:off x="539551" y="2372967"/>
            <a:ext cx="8048515"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Oro kokybės užtikrinimo sistemos veikimo schema</a:t>
            </a:r>
            <a:endParaRPr lang="lt-LT" sz="1200" dirty="0"/>
          </a:p>
        </p:txBody>
      </p:sp>
      <p:sp>
        <p:nvSpPr>
          <p:cNvPr id="8" name="Rectangle 7"/>
          <p:cNvSpPr/>
          <p:nvPr/>
        </p:nvSpPr>
        <p:spPr>
          <a:xfrm>
            <a:off x="539551" y="2818200"/>
            <a:ext cx="8048515" cy="309067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endParaRPr lang="lt-LT" sz="1400" dirty="0">
              <a:solidFill>
                <a:schemeClr val="tx1"/>
              </a:solidFill>
            </a:endParaRPr>
          </a:p>
        </p:txBody>
      </p:sp>
      <p:sp>
        <p:nvSpPr>
          <p:cNvPr id="9" name="Rounded Rectangle 8"/>
          <p:cNvSpPr/>
          <p:nvPr/>
        </p:nvSpPr>
        <p:spPr>
          <a:xfrm>
            <a:off x="984944" y="4030481"/>
            <a:ext cx="1512168" cy="720080"/>
          </a:xfrm>
          <a:prstGeom prst="roundRect">
            <a:avLst>
              <a:gd name="adj" fmla="val 8730"/>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Valdymo sistema</a:t>
            </a:r>
            <a:endParaRPr lang="lt-LT" sz="1400" dirty="0">
              <a:solidFill>
                <a:schemeClr val="tx1"/>
              </a:solidFill>
            </a:endParaRPr>
          </a:p>
        </p:txBody>
      </p:sp>
      <p:sp>
        <p:nvSpPr>
          <p:cNvPr id="10" name="Rounded Rectangle 9"/>
          <p:cNvSpPr/>
          <p:nvPr/>
        </p:nvSpPr>
        <p:spPr>
          <a:xfrm>
            <a:off x="5694851" y="3435482"/>
            <a:ext cx="2376264" cy="873249"/>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Automatizuoti </a:t>
            </a:r>
          </a:p>
          <a:p>
            <a:r>
              <a:rPr lang="lt-LT" sz="1400" dirty="0" smtClean="0">
                <a:solidFill>
                  <a:schemeClr val="tx1"/>
                </a:solidFill>
              </a:rPr>
              <a:t>langai</a:t>
            </a:r>
            <a:endParaRPr lang="lt-LT" sz="1400" dirty="0">
              <a:solidFill>
                <a:schemeClr val="tx1"/>
              </a:solidFill>
            </a:endParaRPr>
          </a:p>
        </p:txBody>
      </p:sp>
      <p:sp>
        <p:nvSpPr>
          <p:cNvPr id="11" name="Rounded Rectangle 10"/>
          <p:cNvSpPr/>
          <p:nvPr/>
        </p:nvSpPr>
        <p:spPr>
          <a:xfrm>
            <a:off x="3219037" y="4043024"/>
            <a:ext cx="1771380"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Anglies </a:t>
            </a:r>
          </a:p>
          <a:p>
            <a:r>
              <a:rPr lang="lt-LT" sz="1400" dirty="0" smtClean="0">
                <a:solidFill>
                  <a:schemeClr val="tx1"/>
                </a:solidFill>
              </a:rPr>
              <a:t>dioksido </a:t>
            </a:r>
          </a:p>
          <a:p>
            <a:r>
              <a:rPr lang="lt-LT" sz="1400" dirty="0" smtClean="0">
                <a:solidFill>
                  <a:schemeClr val="tx1"/>
                </a:solidFill>
              </a:rPr>
              <a:t>jutikliai</a:t>
            </a:r>
            <a:endParaRPr lang="lt-LT" sz="1400" dirty="0">
              <a:solidFill>
                <a:schemeClr val="tx1"/>
              </a:solidFill>
            </a:endParaRPr>
          </a:p>
        </p:txBody>
      </p:sp>
      <p:sp>
        <p:nvSpPr>
          <p:cNvPr id="12" name="Rounded Rectangle 11"/>
          <p:cNvSpPr/>
          <p:nvPr/>
        </p:nvSpPr>
        <p:spPr>
          <a:xfrm>
            <a:off x="5712342" y="4749303"/>
            <a:ext cx="2371079" cy="823691"/>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Oro tiekimo </a:t>
            </a:r>
          </a:p>
          <a:p>
            <a:r>
              <a:rPr lang="lt-LT" sz="1400" dirty="0" smtClean="0">
                <a:solidFill>
                  <a:schemeClr val="tx1"/>
                </a:solidFill>
              </a:rPr>
              <a:t>sistema</a:t>
            </a:r>
            <a:endParaRPr lang="lt-LT" sz="1400" dirty="0">
              <a:solidFill>
                <a:schemeClr val="tx1"/>
              </a:solidFill>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9187" y="4134708"/>
            <a:ext cx="551125" cy="55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370" y="3604752"/>
            <a:ext cx="736067" cy="55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256" y="4904760"/>
            <a:ext cx="676300" cy="537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2.7</a:t>
            </a:r>
            <a:endParaRPr lang="lt-LT" sz="1400" b="1" dirty="0">
              <a:solidFill>
                <a:schemeClr val="bg1"/>
              </a:solidFill>
              <a:latin typeface="+mj-lt"/>
            </a:endParaRPr>
          </a:p>
        </p:txBody>
      </p:sp>
      <p:cxnSp>
        <p:nvCxnSpPr>
          <p:cNvPr id="6" name="Straight Arrow Connector 5"/>
          <p:cNvCxnSpPr>
            <a:stCxn id="9" idx="3"/>
          </p:cNvCxnSpPr>
          <p:nvPr/>
        </p:nvCxnSpPr>
        <p:spPr>
          <a:xfrm>
            <a:off x="2497112" y="4390521"/>
            <a:ext cx="661418"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3"/>
          </p:cNvCxnSpPr>
          <p:nvPr/>
        </p:nvCxnSpPr>
        <p:spPr>
          <a:xfrm flipV="1">
            <a:off x="4990417" y="3880777"/>
            <a:ext cx="589695" cy="522287"/>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3"/>
          </p:cNvCxnSpPr>
          <p:nvPr/>
        </p:nvCxnSpPr>
        <p:spPr>
          <a:xfrm>
            <a:off x="4990417" y="4403064"/>
            <a:ext cx="589695" cy="68212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196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4681"/>
            <a:ext cx="7904498" cy="487362"/>
          </a:xfrm>
        </p:spPr>
        <p:txBody>
          <a:bodyPr/>
          <a:lstStyle/>
          <a:p>
            <a:r>
              <a:rPr lang="lt-LT" dirty="0"/>
              <a:t>Apsauginės signalizacijos sprendimai</a:t>
            </a:r>
          </a:p>
        </p:txBody>
      </p:sp>
      <p:sp>
        <p:nvSpPr>
          <p:cNvPr id="3" name="Rectangle 2"/>
          <p:cNvSpPr/>
          <p:nvPr/>
        </p:nvSpPr>
        <p:spPr>
          <a:xfrm>
            <a:off x="606524" y="3428999"/>
            <a:ext cx="3677445"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Galimų apsaugos sistemos prietaisų pavyzdžiai</a:t>
            </a:r>
            <a:endParaRPr lang="lt-LT" sz="1200" dirty="0"/>
          </a:p>
        </p:txBody>
      </p:sp>
      <p:sp>
        <p:nvSpPr>
          <p:cNvPr id="5" name="Rectangle 4"/>
          <p:cNvSpPr/>
          <p:nvPr/>
        </p:nvSpPr>
        <p:spPr>
          <a:xfrm>
            <a:off x="609898" y="1106213"/>
            <a:ext cx="3674071" cy="2034755"/>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Iš esmės apsauginės signalizacijos sistema gali būti vykdoma pagal tris saugumo režimus. Pirmuoju apsaugos režimu stengiamasi apsaugoti teritoriją (fiksuoti vartų, durų, langų, ventiliacijos angų atidarymą ir panašią veiklą). Antruoju apsaugos režimu saugomos pastato patalpos. Trečiasis apsaugos režimas apima konkrečių objektų, tokių kaip seifai, apsaugą.</a:t>
            </a:r>
          </a:p>
        </p:txBody>
      </p:sp>
      <p:sp>
        <p:nvSpPr>
          <p:cNvPr id="6" name="Rectangle 5"/>
          <p:cNvSpPr/>
          <p:nvPr/>
        </p:nvSpPr>
        <p:spPr>
          <a:xfrm>
            <a:off x="606525" y="3861047"/>
            <a:ext cx="3677444" cy="1898947"/>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a:solidFill>
                  <a:schemeClr val="tx1"/>
                </a:solidFill>
              </a:rPr>
              <a:t>M</a:t>
            </a:r>
            <a:r>
              <a:rPr lang="lt-LT" sz="1200" dirty="0" smtClean="0">
                <a:solidFill>
                  <a:schemeClr val="tx1"/>
                </a:solidFill>
              </a:rPr>
              <a:t>agnetiniai </a:t>
            </a:r>
            <a:r>
              <a:rPr lang="lt-LT" sz="1200" dirty="0">
                <a:solidFill>
                  <a:schemeClr val="tx1"/>
                </a:solidFill>
              </a:rPr>
              <a:t>kontaktai (jų dėka fiksuojami langų, durų bei vartų atidarymai</a:t>
            </a:r>
            <a:r>
              <a:rPr lang="lt-LT" sz="1200" dirty="0" smtClean="0">
                <a:solidFill>
                  <a:schemeClr val="tx1"/>
                </a:solidFill>
              </a:rPr>
              <a:t>);</a:t>
            </a:r>
          </a:p>
          <a:p>
            <a:pPr marL="171450" indent="-171450" algn="just">
              <a:buFont typeface="Arial" panose="020B0604020202020204" pitchFamily="34" charset="0"/>
              <a:buChar char="•"/>
            </a:pPr>
            <a:r>
              <a:rPr lang="lt-LT" sz="1200" dirty="0">
                <a:solidFill>
                  <a:schemeClr val="tx1"/>
                </a:solidFill>
              </a:rPr>
              <a:t>S</a:t>
            </a:r>
            <a:r>
              <a:rPr lang="lt-LT" sz="1200" dirty="0" smtClean="0">
                <a:solidFill>
                  <a:schemeClr val="tx1"/>
                </a:solidFill>
              </a:rPr>
              <a:t>tiklo </a:t>
            </a:r>
            <a:r>
              <a:rPr lang="lt-LT" sz="1200" dirty="0">
                <a:solidFill>
                  <a:schemeClr val="tx1"/>
                </a:solidFill>
              </a:rPr>
              <a:t>dūžio bei vibraciniai jutikliai (fiksuojantys pažeidimus, kai į pastatą norima įsilaužti jėga- bandomos paveikti sienos, išdaužiami langai</a:t>
            </a:r>
            <a:r>
              <a:rPr lang="lt-LT" sz="1200" dirty="0" smtClean="0">
                <a:solidFill>
                  <a:schemeClr val="tx1"/>
                </a:solidFill>
              </a:rPr>
              <a:t>);</a:t>
            </a:r>
          </a:p>
          <a:p>
            <a:pPr marL="171450" indent="-171450" algn="just">
              <a:buFont typeface="Arial" panose="020B0604020202020204" pitchFamily="34" charset="0"/>
              <a:buChar char="•"/>
            </a:pPr>
            <a:r>
              <a:rPr lang="lt-LT" sz="1200" dirty="0">
                <a:solidFill>
                  <a:schemeClr val="tx1"/>
                </a:solidFill>
              </a:rPr>
              <a:t>Į</a:t>
            </a:r>
            <a:r>
              <a:rPr lang="lt-LT" sz="1200" dirty="0" smtClean="0">
                <a:solidFill>
                  <a:schemeClr val="tx1"/>
                </a:solidFill>
              </a:rPr>
              <a:t>vairūs </a:t>
            </a:r>
            <a:r>
              <a:rPr lang="lt-LT" sz="1200" dirty="0">
                <a:solidFill>
                  <a:schemeClr val="tx1"/>
                </a:solidFill>
              </a:rPr>
              <a:t>judesio jutikliai, infraraudonųjų spindulių bei mikrobanginiai barjerai.</a:t>
            </a:r>
          </a:p>
        </p:txBody>
      </p:sp>
      <p:sp>
        <p:nvSpPr>
          <p:cNvPr id="7" name="Rectangle 6"/>
          <p:cNvSpPr/>
          <p:nvPr/>
        </p:nvSpPr>
        <p:spPr>
          <a:xfrm>
            <a:off x="4572000" y="1106213"/>
            <a:ext cx="4215285"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Pilnos apsauginės sistemos režimai</a:t>
            </a:r>
            <a:endParaRPr lang="lt-LT" sz="1200" dirty="0"/>
          </a:p>
        </p:txBody>
      </p:sp>
      <p:sp>
        <p:nvSpPr>
          <p:cNvPr id="8" name="Rectangle 7"/>
          <p:cNvSpPr/>
          <p:nvPr/>
        </p:nvSpPr>
        <p:spPr>
          <a:xfrm>
            <a:off x="4572000" y="1538261"/>
            <a:ext cx="4209579" cy="433901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endParaRPr lang="lt-LT" sz="1400" dirty="0">
              <a:solidFill>
                <a:schemeClr val="tx1"/>
              </a:solidFill>
            </a:endParaRPr>
          </a:p>
        </p:txBody>
      </p:sp>
      <p:graphicFrame>
        <p:nvGraphicFramePr>
          <p:cNvPr id="4" name="Diagram 3"/>
          <p:cNvGraphicFramePr/>
          <p:nvPr>
            <p:extLst>
              <p:ext uri="{D42A27DB-BD31-4B8C-83A1-F6EECF244321}">
                <p14:modId xmlns:p14="http://schemas.microsoft.com/office/powerpoint/2010/main" val="1724856629"/>
              </p:ext>
            </p:extLst>
          </p:nvPr>
        </p:nvGraphicFramePr>
        <p:xfrm>
          <a:off x="4682724" y="1799555"/>
          <a:ext cx="398813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2.8</a:t>
            </a:r>
            <a:endParaRPr lang="lt-LT" sz="1400" b="1" dirty="0">
              <a:solidFill>
                <a:schemeClr val="bg1"/>
              </a:solidFill>
              <a:latin typeface="+mj-lt"/>
            </a:endParaRPr>
          </a:p>
        </p:txBody>
      </p:sp>
    </p:spTree>
    <p:extLst>
      <p:ext uri="{BB962C8B-B14F-4D97-AF65-F5344CB8AC3E}">
        <p14:creationId xmlns:p14="http://schemas.microsoft.com/office/powerpoint/2010/main" val="1604196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4681"/>
            <a:ext cx="7904498" cy="487362"/>
          </a:xfrm>
        </p:spPr>
        <p:txBody>
          <a:bodyPr/>
          <a:lstStyle/>
          <a:p>
            <a:r>
              <a:rPr lang="lt-LT" dirty="0"/>
              <a:t>Įėjimo kontrolės sprendimai</a:t>
            </a:r>
          </a:p>
        </p:txBody>
      </p:sp>
      <p:sp>
        <p:nvSpPr>
          <p:cNvPr id="5" name="Rectangle 4"/>
          <p:cNvSpPr/>
          <p:nvPr/>
        </p:nvSpPr>
        <p:spPr>
          <a:xfrm>
            <a:off x="543352" y="1760789"/>
            <a:ext cx="2200983" cy="3612427"/>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Dideliuose objektuose vis dažniau diegiamos praėjimo kontrolės sistemos su apskaita. Jos gali būti susietos su apsaugos bei vaizdo stebėjimo sistemomis, kurti grafikus, atvaizduoti elektroniniuose žemėlapiuose žmonių judėjimą. Taip pat šių sistemų dėka galima valdyti liftų ir automatikos sistemas.</a:t>
            </a:r>
          </a:p>
        </p:txBody>
      </p:sp>
      <p:sp>
        <p:nvSpPr>
          <p:cNvPr id="7" name="Rectangle 6"/>
          <p:cNvSpPr/>
          <p:nvPr/>
        </p:nvSpPr>
        <p:spPr>
          <a:xfrm>
            <a:off x="3191253" y="1064763"/>
            <a:ext cx="5701227" cy="34801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P</a:t>
            </a:r>
            <a:r>
              <a:rPr lang="lt-LT" sz="1200" dirty="0" smtClean="0"/>
              <a:t>raėjimo kontrolės sistemos funkcijos</a:t>
            </a:r>
            <a:endParaRPr lang="lt-LT" sz="1200" dirty="0"/>
          </a:p>
        </p:txBody>
      </p:sp>
      <p:sp>
        <p:nvSpPr>
          <p:cNvPr id="8" name="Rectangle 7"/>
          <p:cNvSpPr/>
          <p:nvPr/>
        </p:nvSpPr>
        <p:spPr>
          <a:xfrm>
            <a:off x="3191253" y="1412775"/>
            <a:ext cx="5683560" cy="453650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endParaRPr lang="lt-LT" sz="1100" dirty="0">
              <a:solidFill>
                <a:schemeClr val="tx1"/>
              </a:solidFill>
            </a:endParaRPr>
          </a:p>
        </p:txBody>
      </p:sp>
      <p:sp>
        <p:nvSpPr>
          <p:cNvPr id="9" name="Rectangle 8"/>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2.9</a:t>
            </a:r>
            <a:endParaRPr lang="lt-LT" sz="1400" b="1" dirty="0">
              <a:solidFill>
                <a:schemeClr val="bg1"/>
              </a:solidFill>
              <a:latin typeface="+mj-lt"/>
            </a:endParaRPr>
          </a:p>
        </p:txBody>
      </p:sp>
      <p:sp>
        <p:nvSpPr>
          <p:cNvPr id="10" name="Rounded Rectangle 9"/>
          <p:cNvSpPr/>
          <p:nvPr/>
        </p:nvSpPr>
        <p:spPr>
          <a:xfrm>
            <a:off x="5294616" y="3356991"/>
            <a:ext cx="1512168" cy="720080"/>
          </a:xfrm>
          <a:prstGeom prst="roundRect">
            <a:avLst>
              <a:gd name="adj" fmla="val 8730"/>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Praėjimo kontrolės sistema</a:t>
            </a:r>
            <a:endParaRPr lang="lt-LT" sz="1400" dirty="0">
              <a:solidFill>
                <a:schemeClr val="tx1"/>
              </a:solidFill>
            </a:endParaRPr>
          </a:p>
        </p:txBody>
      </p:sp>
      <p:sp>
        <p:nvSpPr>
          <p:cNvPr id="11" name="Rounded Rectangle 10"/>
          <p:cNvSpPr/>
          <p:nvPr/>
        </p:nvSpPr>
        <p:spPr>
          <a:xfrm>
            <a:off x="6876256" y="4732194"/>
            <a:ext cx="1512168" cy="720080"/>
          </a:xfrm>
          <a:prstGeom prst="roundRect">
            <a:avLst>
              <a:gd name="adj" fmla="val 8730"/>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Liftų ir automatikos sistemų valdymas</a:t>
            </a:r>
            <a:endParaRPr lang="lt-LT" sz="1400" dirty="0">
              <a:solidFill>
                <a:schemeClr val="tx1"/>
              </a:solidFill>
            </a:endParaRPr>
          </a:p>
        </p:txBody>
      </p:sp>
      <p:sp>
        <p:nvSpPr>
          <p:cNvPr id="12" name="Rounded Rectangle 11"/>
          <p:cNvSpPr/>
          <p:nvPr/>
        </p:nvSpPr>
        <p:spPr>
          <a:xfrm>
            <a:off x="3370938" y="2680112"/>
            <a:ext cx="1512168" cy="720080"/>
          </a:xfrm>
          <a:prstGeom prst="roundRect">
            <a:avLst>
              <a:gd name="adj" fmla="val 8730"/>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Apskaita</a:t>
            </a:r>
            <a:endParaRPr lang="lt-LT" sz="1400" dirty="0">
              <a:solidFill>
                <a:schemeClr val="tx1"/>
              </a:solidFill>
            </a:endParaRPr>
          </a:p>
        </p:txBody>
      </p:sp>
      <p:sp>
        <p:nvSpPr>
          <p:cNvPr id="13" name="Rounded Rectangle 12"/>
          <p:cNvSpPr/>
          <p:nvPr/>
        </p:nvSpPr>
        <p:spPr>
          <a:xfrm>
            <a:off x="3735171" y="4732194"/>
            <a:ext cx="1512168" cy="720080"/>
          </a:xfrm>
          <a:prstGeom prst="roundRect">
            <a:avLst>
              <a:gd name="adj" fmla="val 8730"/>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Vizualus surinktų duomenų vaizdavimas</a:t>
            </a:r>
            <a:endParaRPr lang="lt-LT" sz="1400" dirty="0">
              <a:solidFill>
                <a:schemeClr val="tx1"/>
              </a:solidFill>
            </a:endParaRPr>
          </a:p>
        </p:txBody>
      </p:sp>
      <p:sp>
        <p:nvSpPr>
          <p:cNvPr id="14" name="Rounded Rectangle 13"/>
          <p:cNvSpPr/>
          <p:nvPr/>
        </p:nvSpPr>
        <p:spPr>
          <a:xfrm>
            <a:off x="7218294" y="2703434"/>
            <a:ext cx="1512168" cy="720080"/>
          </a:xfrm>
          <a:prstGeom prst="roundRect">
            <a:avLst>
              <a:gd name="adj" fmla="val 8730"/>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Visapusis stebėjimas</a:t>
            </a:r>
            <a:endParaRPr lang="lt-LT" sz="1400" dirty="0">
              <a:solidFill>
                <a:schemeClr val="tx1"/>
              </a:solidFill>
            </a:endParaRPr>
          </a:p>
        </p:txBody>
      </p:sp>
      <p:sp>
        <p:nvSpPr>
          <p:cNvPr id="15" name="Rounded Rectangle 14"/>
          <p:cNvSpPr/>
          <p:nvPr/>
        </p:nvSpPr>
        <p:spPr>
          <a:xfrm>
            <a:off x="5294616" y="1760789"/>
            <a:ext cx="1512168" cy="720080"/>
          </a:xfrm>
          <a:prstGeom prst="roundRect">
            <a:avLst>
              <a:gd name="adj" fmla="val 8730"/>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Patekimo į pastatą kontrolė</a:t>
            </a:r>
            <a:endParaRPr lang="lt-LT" sz="1400" dirty="0">
              <a:solidFill>
                <a:schemeClr val="tx1"/>
              </a:solidFill>
            </a:endParaRPr>
          </a:p>
        </p:txBody>
      </p:sp>
      <p:cxnSp>
        <p:nvCxnSpPr>
          <p:cNvPr id="18" name="Straight Arrow Connector 17"/>
          <p:cNvCxnSpPr/>
          <p:nvPr/>
        </p:nvCxnSpPr>
        <p:spPr>
          <a:xfrm flipH="1" flipV="1">
            <a:off x="4967215" y="3040152"/>
            <a:ext cx="280125" cy="31684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0"/>
          </p:cNvCxnSpPr>
          <p:nvPr/>
        </p:nvCxnSpPr>
        <p:spPr>
          <a:xfrm flipV="1">
            <a:off x="6050700" y="2564904"/>
            <a:ext cx="0" cy="792087"/>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885257" y="3040152"/>
            <a:ext cx="279031" cy="31683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247340" y="4163182"/>
            <a:ext cx="692812" cy="417946"/>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156176" y="4163182"/>
            <a:ext cx="729081" cy="424621"/>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644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14681"/>
            <a:ext cx="7976506" cy="487362"/>
          </a:xfrm>
        </p:spPr>
        <p:txBody>
          <a:bodyPr/>
          <a:lstStyle/>
          <a:p>
            <a:r>
              <a:rPr lang="lt-LT" dirty="0"/>
              <a:t>Inovatyvios informacinės sistemos pastato valdymui</a:t>
            </a:r>
          </a:p>
        </p:txBody>
      </p:sp>
      <p:sp>
        <p:nvSpPr>
          <p:cNvPr id="3" name="Rectangle 2"/>
          <p:cNvSpPr/>
          <p:nvPr/>
        </p:nvSpPr>
        <p:spPr>
          <a:xfrm>
            <a:off x="428606" y="1687251"/>
            <a:ext cx="2736302"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Energetinio efektyvumo palaikymas</a:t>
            </a:r>
          </a:p>
        </p:txBody>
      </p:sp>
      <p:sp>
        <p:nvSpPr>
          <p:cNvPr id="5" name="Rectangle 4"/>
          <p:cNvSpPr/>
          <p:nvPr/>
        </p:nvSpPr>
        <p:spPr>
          <a:xfrm>
            <a:off x="428606" y="2119299"/>
            <a:ext cx="2736303" cy="2909480"/>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Energetinio vartojimo efektyvumą pastate didina energetinių inžinierinių sistemų sutvarkymas, reikiamų informacinių technologijų diegimas bei automatinės valdymo sistemos pritaikymas. Šių patobulinimų dėka pastate esantys žmonės turi galimybę valdyti energetinių resursų vartojimą visame pastate ar tik tam tikrose jo dalyse. </a:t>
            </a:r>
            <a:endParaRPr lang="lt-LT" sz="1200" dirty="0" smtClean="0">
              <a:solidFill>
                <a:schemeClr val="tx1"/>
              </a:solidFill>
            </a:endParaRPr>
          </a:p>
        </p:txBody>
      </p:sp>
      <p:sp>
        <p:nvSpPr>
          <p:cNvPr id="7" name="Rectangle 6"/>
          <p:cNvSpPr/>
          <p:nvPr/>
        </p:nvSpPr>
        <p:spPr>
          <a:xfrm>
            <a:off x="3445439" y="1305325"/>
            <a:ext cx="5087001"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Sistemos privalumai</a:t>
            </a:r>
            <a:endParaRPr lang="lt-LT" sz="1200" dirty="0"/>
          </a:p>
        </p:txBody>
      </p:sp>
      <p:sp>
        <p:nvSpPr>
          <p:cNvPr id="8" name="Rectangle 7"/>
          <p:cNvSpPr/>
          <p:nvPr/>
        </p:nvSpPr>
        <p:spPr>
          <a:xfrm>
            <a:off x="3445439" y="1737373"/>
            <a:ext cx="5087001" cy="415184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a:solidFill>
                  <a:schemeClr val="tx1"/>
                </a:solidFill>
              </a:rPr>
              <a:t>Ši sistema </a:t>
            </a:r>
            <a:r>
              <a:rPr lang="lt-LT" sz="1200" dirty="0" smtClean="0">
                <a:solidFill>
                  <a:schemeClr val="tx1"/>
                </a:solidFill>
              </a:rPr>
              <a:t>sumažina </a:t>
            </a:r>
            <a:r>
              <a:rPr lang="lt-LT" sz="1200" dirty="0">
                <a:solidFill>
                  <a:schemeClr val="tx1"/>
                </a:solidFill>
              </a:rPr>
              <a:t>žmogiškųjų resursų poreikį, nes jos stebėjimas bei valdymas nesudėtingas ir galimas iš vieno taško (net jei į vieną sistemą sujungti keli pastatai</a:t>
            </a:r>
            <a:r>
              <a:rPr lang="lt-LT" sz="1200" dirty="0" smtClean="0">
                <a:solidFill>
                  <a:schemeClr val="tx1"/>
                </a:solidFill>
              </a:rPr>
              <a:t>); </a:t>
            </a:r>
            <a:endParaRPr lang="lt-LT" sz="1200" dirty="0">
              <a:solidFill>
                <a:schemeClr val="tx1"/>
              </a:solidFill>
            </a:endParaRPr>
          </a:p>
          <a:p>
            <a:pPr marL="171450" indent="-171450" algn="just">
              <a:buFont typeface="Arial" panose="020B0604020202020204" pitchFamily="34" charset="0"/>
              <a:buChar char="•"/>
            </a:pPr>
            <a:r>
              <a:rPr lang="lt-LT" sz="1200" dirty="0">
                <a:solidFill>
                  <a:schemeClr val="tx1"/>
                </a:solidFill>
              </a:rPr>
              <a:t>Energetinio efektyvumo valdymas suteikia galimybę šildymą, vėdinimą bei oro kondicionavimą pritaikyti kiekvienai pastate esančiai patalpai </a:t>
            </a:r>
            <a:r>
              <a:rPr lang="lt-LT" sz="1200" dirty="0" smtClean="0">
                <a:solidFill>
                  <a:schemeClr val="tx1"/>
                </a:solidFill>
              </a:rPr>
              <a:t>atskirai;</a:t>
            </a:r>
          </a:p>
          <a:p>
            <a:pPr marL="171450" indent="-171450" algn="just">
              <a:buFont typeface="Arial" panose="020B0604020202020204" pitchFamily="34" charset="0"/>
              <a:buChar char="•"/>
            </a:pPr>
            <a:r>
              <a:rPr lang="lt-LT" sz="1200" dirty="0" smtClean="0">
                <a:solidFill>
                  <a:schemeClr val="tx1"/>
                </a:solidFill>
              </a:rPr>
              <a:t>Sistemos dėka </a:t>
            </a:r>
            <a:r>
              <a:rPr lang="lt-LT" sz="1200" dirty="0">
                <a:solidFill>
                  <a:schemeClr val="tx1"/>
                </a:solidFill>
              </a:rPr>
              <a:t>patalpos šildomos tik tuomet, kai to iš tikrųjų reikia: kai tam tikra patalpa naudojama, joje palaikoma nustatyta temperatūra, kitu atveju įjungiamas energiją taupantis režimas (tokiu atveju palaikoma temperatūra, priklausanti nuo lauke esančios temperatūros</a:t>
            </a:r>
            <a:r>
              <a:rPr lang="lt-LT" sz="1200" dirty="0" smtClean="0">
                <a:solidFill>
                  <a:schemeClr val="tx1"/>
                </a:solidFill>
              </a:rPr>
              <a:t>);</a:t>
            </a:r>
          </a:p>
          <a:p>
            <a:pPr marL="171450" indent="-171450" algn="just">
              <a:buFont typeface="Arial" panose="020B0604020202020204" pitchFamily="34" charset="0"/>
              <a:buChar char="•"/>
            </a:pPr>
            <a:r>
              <a:rPr lang="lt-LT" sz="1200" dirty="0" smtClean="0">
                <a:solidFill>
                  <a:schemeClr val="tx1"/>
                </a:solidFill>
              </a:rPr>
              <a:t>Atnaujintų </a:t>
            </a:r>
            <a:r>
              <a:rPr lang="lt-LT" sz="1200" dirty="0">
                <a:solidFill>
                  <a:schemeClr val="tx1"/>
                </a:solidFill>
              </a:rPr>
              <a:t>pastato energetinių-inžinerinių tinklų ir informacinės valdymo sistemos dėka pagal pasirinktą sritį galima sumažinti šilumos ir vandens sąnaudas, gauti informaciją apie avarines </a:t>
            </a:r>
            <a:r>
              <a:rPr lang="lt-LT" sz="1200" dirty="0" smtClean="0">
                <a:solidFill>
                  <a:schemeClr val="tx1"/>
                </a:solidFill>
              </a:rPr>
              <a:t>situacijas;</a:t>
            </a:r>
            <a:endParaRPr lang="lt-LT" sz="1200" dirty="0">
              <a:solidFill>
                <a:schemeClr val="tx1"/>
              </a:solidFill>
            </a:endParaRPr>
          </a:p>
          <a:p>
            <a:pPr marL="171450" indent="-171450" algn="just">
              <a:buFont typeface="Arial" panose="020B0604020202020204" pitchFamily="34" charset="0"/>
              <a:buChar char="•"/>
            </a:pPr>
            <a:r>
              <a:rPr lang="lt-LT" sz="1200" dirty="0">
                <a:solidFill>
                  <a:schemeClr val="tx1"/>
                </a:solidFill>
              </a:rPr>
              <a:t>Sistemą galima pritaikyti daugeliui pastatų. Siekiant tik bendro pastato valdymo galima palikti ir naudoti didelę dalį pastate jau esančios įrangos (tokią kaip radiatoriai ar skaitliukai), tačiau norint modernizuoti pastatą taip, kad kiekviena patalpa būtų valdoma ir atskirai, didžiąją dalį įrangos reikia keisti.</a:t>
            </a:r>
          </a:p>
        </p:txBody>
      </p:sp>
      <p:sp>
        <p:nvSpPr>
          <p:cNvPr id="9" name="Rectangle 8"/>
          <p:cNvSpPr/>
          <p:nvPr>
            <p:custDataLst>
              <p:tags r:id="rId1"/>
            </p:custDataLst>
          </p:nvPr>
        </p:nvSpPr>
        <p:spPr>
          <a:xfrm>
            <a:off x="107503" y="403665"/>
            <a:ext cx="504057"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3</a:t>
            </a:r>
            <a:endParaRPr lang="lt-LT" sz="1400" b="1" dirty="0">
              <a:solidFill>
                <a:schemeClr val="bg1"/>
              </a:solidFill>
              <a:latin typeface="+mj-lt"/>
            </a:endParaRPr>
          </a:p>
        </p:txBody>
      </p:sp>
    </p:spTree>
    <p:extLst>
      <p:ext uri="{BB962C8B-B14F-4D97-AF65-F5344CB8AC3E}">
        <p14:creationId xmlns:p14="http://schemas.microsoft.com/office/powerpoint/2010/main" val="816644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4681"/>
            <a:ext cx="7904498" cy="487362"/>
          </a:xfrm>
        </p:spPr>
        <p:txBody>
          <a:bodyPr/>
          <a:lstStyle/>
          <a:p>
            <a:r>
              <a:rPr lang="pt-BR" dirty="0"/>
              <a:t>Šilumos bei vandens sąnaudų mažinimo sprendimai</a:t>
            </a:r>
            <a:endParaRPr lang="lt-LT"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759" y="970358"/>
            <a:ext cx="6480720" cy="52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79512" y="1772816"/>
            <a:ext cx="2304256" cy="122413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a:solidFill>
                  <a:schemeClr val="tx1"/>
                </a:solidFill>
              </a:rPr>
              <a:t>Sistemos veikimo principas remiasi suvartojamos energijos stebėjimu ir registravimu, duomenų analize ir sąnaudų optimizavimu. </a:t>
            </a:r>
            <a:endParaRPr lang="lt-LT" sz="1200" dirty="0" smtClean="0">
              <a:solidFill>
                <a:schemeClr val="tx1"/>
              </a:solidFill>
            </a:endParaRPr>
          </a:p>
        </p:txBody>
      </p:sp>
      <p:sp>
        <p:nvSpPr>
          <p:cNvPr id="9" name="Rectangle 8"/>
          <p:cNvSpPr/>
          <p:nvPr/>
        </p:nvSpPr>
        <p:spPr>
          <a:xfrm>
            <a:off x="179512" y="1340768"/>
            <a:ext cx="2304256"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Sistemos veikimo principas</a:t>
            </a:r>
            <a:endParaRPr lang="lt-LT" sz="1200" dirty="0"/>
          </a:p>
        </p:txBody>
      </p:sp>
      <p:sp>
        <p:nvSpPr>
          <p:cNvPr id="10" name="Rectangle 9"/>
          <p:cNvSpPr/>
          <p:nvPr/>
        </p:nvSpPr>
        <p:spPr>
          <a:xfrm>
            <a:off x="179512" y="3140969"/>
            <a:ext cx="2304256" cy="2952328"/>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smtClean="0">
                <a:solidFill>
                  <a:schemeClr val="tx1"/>
                </a:solidFill>
              </a:rPr>
              <a:t>Schemoje dešinėje pavaizduoti sistemoje naudojami prietaisai bei ryšiai tarp jų. Automatizuotas šilumos punktas sujungtas su šalto bei karšto vandens skaitliukais ir šildymo sistemos dalikliais. Informacija iš skaitliukų keliauja į duomenų surinkimo centralę, kur patenka ir elektros energijos bei dujų sąnaudų duomenys, o vėliau visi šie duomenys keliauja į internetą, kur juos galima stebėti. </a:t>
            </a:r>
            <a:endParaRPr lang="lt-LT" sz="1200" dirty="0">
              <a:solidFill>
                <a:schemeClr val="tx1"/>
              </a:solidFill>
            </a:endParaRPr>
          </a:p>
        </p:txBody>
      </p:sp>
      <p:sp>
        <p:nvSpPr>
          <p:cNvPr id="7" name="Rectangle 6"/>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a:solidFill>
                  <a:schemeClr val="bg1"/>
                </a:solidFill>
                <a:latin typeface="+mj-lt"/>
              </a:rPr>
              <a:t>3</a:t>
            </a:r>
            <a:r>
              <a:rPr lang="en-US" sz="1400" b="1" dirty="0" smtClean="0">
                <a:solidFill>
                  <a:schemeClr val="bg1"/>
                </a:solidFill>
                <a:latin typeface="+mj-lt"/>
              </a:rPr>
              <a:t>.1</a:t>
            </a:r>
            <a:endParaRPr lang="lt-LT" sz="1400" b="1" dirty="0">
              <a:solidFill>
                <a:schemeClr val="bg1"/>
              </a:solidFill>
              <a:latin typeface="+mj-lt"/>
            </a:endParaRPr>
          </a:p>
        </p:txBody>
      </p:sp>
    </p:spTree>
    <p:extLst>
      <p:ext uri="{BB962C8B-B14F-4D97-AF65-F5344CB8AC3E}">
        <p14:creationId xmlns:p14="http://schemas.microsoft.com/office/powerpoint/2010/main" val="1090827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Turinys</a:t>
            </a:r>
            <a:endParaRPr lang="lt-LT" dirty="0"/>
          </a:p>
        </p:txBody>
      </p:sp>
      <p:sp>
        <p:nvSpPr>
          <p:cNvPr id="8" name="Rectangle 7"/>
          <p:cNvSpPr/>
          <p:nvPr>
            <p:custDataLst>
              <p:tags r:id="rId1"/>
            </p:custDataLst>
          </p:nvPr>
        </p:nvSpPr>
        <p:spPr>
          <a:xfrm>
            <a:off x="609600" y="1895872"/>
            <a:ext cx="457200" cy="381000"/>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lt-LT" sz="1400" b="1" dirty="0" smtClean="0">
                <a:solidFill>
                  <a:schemeClr val="bg1"/>
                </a:solidFill>
                <a:latin typeface="+mj-lt"/>
              </a:rPr>
              <a:t>1</a:t>
            </a:r>
            <a:r>
              <a:rPr lang="en-US" sz="1400" b="1" dirty="0" smtClean="0">
                <a:solidFill>
                  <a:schemeClr val="bg1"/>
                </a:solidFill>
                <a:latin typeface="+mj-lt"/>
              </a:rPr>
              <a:t>.</a:t>
            </a:r>
            <a:endParaRPr lang="lt-LT" sz="1400" b="1" dirty="0">
              <a:solidFill>
                <a:schemeClr val="bg1"/>
              </a:solidFill>
              <a:latin typeface="+mj-lt"/>
            </a:endParaRPr>
          </a:p>
        </p:txBody>
      </p:sp>
      <p:sp>
        <p:nvSpPr>
          <p:cNvPr id="9" name="Rectangle 8"/>
          <p:cNvSpPr/>
          <p:nvPr>
            <p:custDataLst>
              <p:tags r:id="rId2"/>
            </p:custDataLst>
          </p:nvPr>
        </p:nvSpPr>
        <p:spPr>
          <a:xfrm>
            <a:off x="1143000" y="1895872"/>
            <a:ext cx="7245424" cy="3810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lvl="1">
              <a:spcBef>
                <a:spcPts val="600"/>
              </a:spcBef>
            </a:pPr>
            <a:r>
              <a:rPr lang="lt-LT" sz="1400" dirty="0">
                <a:solidFill>
                  <a:schemeClr val="tx1"/>
                </a:solidFill>
              </a:rPr>
              <a:t>Pastatų modernizavimo priemonių analizė</a:t>
            </a:r>
          </a:p>
        </p:txBody>
      </p:sp>
      <p:sp>
        <p:nvSpPr>
          <p:cNvPr id="10" name="Rectangle 9"/>
          <p:cNvSpPr/>
          <p:nvPr>
            <p:custDataLst>
              <p:tags r:id="rId3"/>
            </p:custDataLst>
          </p:nvPr>
        </p:nvSpPr>
        <p:spPr>
          <a:xfrm>
            <a:off x="609600" y="2344034"/>
            <a:ext cx="457200" cy="381000"/>
          </a:xfrm>
          <a:prstGeom prst="rect">
            <a:avLst/>
          </a:prstGeom>
          <a:solidFill>
            <a:schemeClr val="accent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lt-LT" sz="1400" b="1" dirty="0" smtClean="0">
                <a:solidFill>
                  <a:schemeClr val="bg1"/>
                </a:solidFill>
                <a:latin typeface="+mj-lt"/>
              </a:rPr>
              <a:t>2</a:t>
            </a:r>
            <a:r>
              <a:rPr lang="en-US" sz="1400" b="1" dirty="0" smtClean="0">
                <a:solidFill>
                  <a:schemeClr val="bg1"/>
                </a:solidFill>
                <a:latin typeface="+mj-lt"/>
              </a:rPr>
              <a:t>.</a:t>
            </a:r>
            <a:endParaRPr lang="lt-LT" sz="1400" b="1" dirty="0">
              <a:solidFill>
                <a:schemeClr val="bg1"/>
              </a:solidFill>
              <a:latin typeface="+mj-lt"/>
            </a:endParaRPr>
          </a:p>
        </p:txBody>
      </p:sp>
      <p:sp>
        <p:nvSpPr>
          <p:cNvPr id="11" name="Rectangle 10"/>
          <p:cNvSpPr/>
          <p:nvPr>
            <p:custDataLst>
              <p:tags r:id="rId4"/>
            </p:custDataLst>
          </p:nvPr>
        </p:nvSpPr>
        <p:spPr>
          <a:xfrm>
            <a:off x="1143000" y="2344034"/>
            <a:ext cx="7245424" cy="381000"/>
          </a:xfrm>
          <a:prstGeom prst="rect">
            <a:avLst/>
          </a:prstGeom>
          <a:solidFill>
            <a:schemeClr val="accent2">
              <a:lumMod val="40000"/>
              <a:lumOff val="60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lvl="1">
              <a:spcBef>
                <a:spcPts val="600"/>
              </a:spcBef>
            </a:pPr>
            <a:r>
              <a:rPr lang="lt-LT" sz="1400" dirty="0">
                <a:solidFill>
                  <a:schemeClr val="tx1"/>
                </a:solidFill>
              </a:rPr>
              <a:t>Jurbarko rajono savivaldybės atrinktų viešųjų pastatų apžvalga</a:t>
            </a:r>
            <a:endParaRPr lang="lt-LT" sz="1400" dirty="0">
              <a:solidFill>
                <a:schemeClr val="tx1"/>
              </a:solidFill>
            </a:endParaRPr>
          </a:p>
        </p:txBody>
      </p:sp>
    </p:spTree>
    <p:extLst>
      <p:ext uri="{BB962C8B-B14F-4D97-AF65-F5344CB8AC3E}">
        <p14:creationId xmlns:p14="http://schemas.microsoft.com/office/powerpoint/2010/main" val="737331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Jurbarko </a:t>
            </a:r>
            <a:r>
              <a:rPr lang="lt-LT" dirty="0"/>
              <a:t>rajono savivaldybės viešųjų pastatų apžvalga</a:t>
            </a:r>
          </a:p>
        </p:txBody>
      </p:sp>
      <p:sp>
        <p:nvSpPr>
          <p:cNvPr id="6" name="Rectangle 5"/>
          <p:cNvSpPr/>
          <p:nvPr/>
        </p:nvSpPr>
        <p:spPr>
          <a:xfrm>
            <a:off x="539552" y="1700808"/>
            <a:ext cx="2520280" cy="4006931"/>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Jurbarko rajono savivaldybei priklauso keturiasdešimt penki viešosios paskirties </a:t>
            </a:r>
            <a:r>
              <a:rPr lang="lt-LT" sz="1200" dirty="0" smtClean="0">
                <a:solidFill>
                  <a:schemeClr val="tx1"/>
                </a:solidFill>
              </a:rPr>
              <a:t>pastatai, tarp kurių:</a:t>
            </a:r>
          </a:p>
          <a:p>
            <a:pPr marL="285750" indent="-285750" algn="just">
              <a:buFont typeface="Arial" panose="020B0604020202020204" pitchFamily="34" charset="0"/>
              <a:buChar char="•"/>
            </a:pPr>
            <a:r>
              <a:rPr lang="lt-LT" sz="1200" dirty="0" smtClean="0">
                <a:solidFill>
                  <a:schemeClr val="tx1"/>
                </a:solidFill>
              </a:rPr>
              <a:t>dvidešimt </a:t>
            </a:r>
            <a:r>
              <a:rPr lang="lt-LT" sz="1200" dirty="0">
                <a:solidFill>
                  <a:schemeClr val="tx1"/>
                </a:solidFill>
              </a:rPr>
              <a:t>viena švietimo </a:t>
            </a:r>
            <a:r>
              <a:rPr lang="lt-LT" sz="1200" dirty="0" smtClean="0">
                <a:solidFill>
                  <a:schemeClr val="tx1"/>
                </a:solidFill>
              </a:rPr>
              <a:t>įstaiga;</a:t>
            </a:r>
          </a:p>
          <a:p>
            <a:pPr marL="285750" indent="-285750" algn="just">
              <a:buFont typeface="Arial" panose="020B0604020202020204" pitchFamily="34" charset="0"/>
              <a:buChar char="•"/>
            </a:pPr>
            <a:r>
              <a:rPr lang="lt-LT" sz="1200" dirty="0" smtClean="0">
                <a:solidFill>
                  <a:schemeClr val="tx1"/>
                </a:solidFill>
              </a:rPr>
              <a:t>keturios </a:t>
            </a:r>
            <a:r>
              <a:rPr lang="lt-LT" sz="1200" dirty="0">
                <a:solidFill>
                  <a:schemeClr val="tx1"/>
                </a:solidFill>
              </a:rPr>
              <a:t>socialinės globos </a:t>
            </a:r>
            <a:r>
              <a:rPr lang="lt-LT" sz="1200" dirty="0" smtClean="0">
                <a:solidFill>
                  <a:schemeClr val="tx1"/>
                </a:solidFill>
              </a:rPr>
              <a:t>įstaigos;</a:t>
            </a:r>
          </a:p>
          <a:p>
            <a:pPr marL="285750" indent="-285750" algn="just">
              <a:buFont typeface="Arial" panose="020B0604020202020204" pitchFamily="34" charset="0"/>
              <a:buChar char="•"/>
            </a:pPr>
            <a:r>
              <a:rPr lang="lt-LT" sz="1200" dirty="0" smtClean="0">
                <a:solidFill>
                  <a:schemeClr val="tx1"/>
                </a:solidFill>
              </a:rPr>
              <a:t>devynios </a:t>
            </a:r>
            <a:r>
              <a:rPr lang="lt-LT" sz="1200" dirty="0">
                <a:solidFill>
                  <a:schemeClr val="tx1"/>
                </a:solidFill>
              </a:rPr>
              <a:t>sveikatos priežiūros </a:t>
            </a:r>
            <a:r>
              <a:rPr lang="lt-LT" sz="1200" dirty="0" smtClean="0">
                <a:solidFill>
                  <a:schemeClr val="tx1"/>
                </a:solidFill>
              </a:rPr>
              <a:t>įstaigos;</a:t>
            </a:r>
          </a:p>
          <a:p>
            <a:pPr marL="285750" indent="-285750" algn="just">
              <a:buFont typeface="Arial" panose="020B0604020202020204" pitchFamily="34" charset="0"/>
              <a:buChar char="•"/>
            </a:pPr>
            <a:r>
              <a:rPr lang="lt-LT" sz="1200" dirty="0" smtClean="0">
                <a:solidFill>
                  <a:schemeClr val="tx1"/>
                </a:solidFill>
              </a:rPr>
              <a:t>devynios </a:t>
            </a:r>
            <a:r>
              <a:rPr lang="lt-LT" sz="1200" dirty="0">
                <a:solidFill>
                  <a:schemeClr val="tx1"/>
                </a:solidFill>
              </a:rPr>
              <a:t>kultūros ir sporto </a:t>
            </a:r>
            <a:r>
              <a:rPr lang="lt-LT" sz="1200" dirty="0" smtClean="0">
                <a:solidFill>
                  <a:schemeClr val="tx1"/>
                </a:solidFill>
              </a:rPr>
              <a:t>įstaigos;</a:t>
            </a:r>
          </a:p>
          <a:p>
            <a:pPr marL="285750" indent="-285750" algn="just">
              <a:buFont typeface="Arial" panose="020B0604020202020204" pitchFamily="34" charset="0"/>
              <a:buChar char="•"/>
            </a:pPr>
            <a:r>
              <a:rPr lang="lt-LT" sz="1200" dirty="0" smtClean="0">
                <a:solidFill>
                  <a:schemeClr val="tx1"/>
                </a:solidFill>
              </a:rPr>
              <a:t>turizmo </a:t>
            </a:r>
            <a:r>
              <a:rPr lang="lt-LT" sz="1200" dirty="0">
                <a:solidFill>
                  <a:schemeClr val="tx1"/>
                </a:solidFill>
              </a:rPr>
              <a:t>ir verslo informacijos </a:t>
            </a:r>
            <a:r>
              <a:rPr lang="lt-LT" sz="1200" dirty="0" smtClean="0">
                <a:solidFill>
                  <a:schemeClr val="tx1"/>
                </a:solidFill>
              </a:rPr>
              <a:t>centras;</a:t>
            </a:r>
          </a:p>
          <a:p>
            <a:pPr marL="285750" indent="-285750" algn="just">
              <a:buFont typeface="Arial" panose="020B0604020202020204" pitchFamily="34" charset="0"/>
              <a:buChar char="•"/>
            </a:pPr>
            <a:r>
              <a:rPr lang="lt-LT" sz="1200" dirty="0" smtClean="0">
                <a:solidFill>
                  <a:schemeClr val="tx1"/>
                </a:solidFill>
              </a:rPr>
              <a:t>rajono </a:t>
            </a:r>
            <a:r>
              <a:rPr lang="lt-LT" sz="1200" dirty="0">
                <a:solidFill>
                  <a:schemeClr val="tx1"/>
                </a:solidFill>
              </a:rPr>
              <a:t>priešgaisrinė </a:t>
            </a:r>
            <a:r>
              <a:rPr lang="lt-LT" sz="1200" dirty="0" smtClean="0">
                <a:solidFill>
                  <a:schemeClr val="tx1"/>
                </a:solidFill>
              </a:rPr>
              <a:t>tarnyba.</a:t>
            </a:r>
          </a:p>
          <a:p>
            <a:pPr algn="just"/>
            <a:endParaRPr lang="lt-LT" sz="1200" dirty="0">
              <a:solidFill>
                <a:schemeClr val="tx1"/>
              </a:solidFill>
            </a:endParaRPr>
          </a:p>
          <a:p>
            <a:pPr algn="just"/>
            <a:r>
              <a:rPr lang="lt-LT" sz="1200" dirty="0" smtClean="0">
                <a:solidFill>
                  <a:schemeClr val="tx1"/>
                </a:solidFill>
              </a:rPr>
              <a:t>Iš </a:t>
            </a:r>
            <a:r>
              <a:rPr lang="lt-LT" sz="1200" dirty="0">
                <a:solidFill>
                  <a:schemeClr val="tx1"/>
                </a:solidFill>
              </a:rPr>
              <a:t>jų renovacija numatyta šešiems </a:t>
            </a:r>
            <a:r>
              <a:rPr lang="lt-LT" sz="1200" dirty="0" smtClean="0">
                <a:solidFill>
                  <a:schemeClr val="tx1"/>
                </a:solidFill>
              </a:rPr>
              <a:t>pastatams.</a:t>
            </a:r>
            <a:endParaRPr lang="lt-LT" sz="1200" dirty="0">
              <a:solidFill>
                <a:schemeClr val="tx1"/>
              </a:solidFill>
            </a:endParaRPr>
          </a:p>
        </p:txBody>
      </p:sp>
      <p:sp>
        <p:nvSpPr>
          <p:cNvPr id="7" name="Rectangle 6"/>
          <p:cNvSpPr/>
          <p:nvPr/>
        </p:nvSpPr>
        <p:spPr>
          <a:xfrm>
            <a:off x="3347864" y="1361899"/>
            <a:ext cx="3672408"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Renovacijai atrinkti pastatai</a:t>
            </a:r>
            <a:endParaRPr lang="lt-LT" sz="1200" dirty="0"/>
          </a:p>
        </p:txBody>
      </p:sp>
      <p:sp>
        <p:nvSpPr>
          <p:cNvPr id="9" name="Rectangle 8"/>
          <p:cNvSpPr/>
          <p:nvPr/>
        </p:nvSpPr>
        <p:spPr>
          <a:xfrm>
            <a:off x="3347864" y="4905167"/>
            <a:ext cx="3672408" cy="809417"/>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Jurbarko Vytauto Didžiojo pagrindinė </a:t>
            </a:r>
            <a:r>
              <a:rPr lang="lt-LT" sz="1200" dirty="0" smtClean="0">
                <a:solidFill>
                  <a:schemeClr val="tx1"/>
                </a:solidFill>
              </a:rPr>
              <a:t>mokykla</a:t>
            </a:r>
            <a:endParaRPr lang="lt-LT" sz="1200" dirty="0">
              <a:solidFill>
                <a:schemeClr val="tx1"/>
              </a:solidFill>
            </a:endParaRPr>
          </a:p>
        </p:txBody>
      </p:sp>
      <p:sp>
        <p:nvSpPr>
          <p:cNvPr id="10" name="Rectangle 9"/>
          <p:cNvSpPr/>
          <p:nvPr/>
        </p:nvSpPr>
        <p:spPr>
          <a:xfrm>
            <a:off x="3347864" y="3897055"/>
            <a:ext cx="3672408" cy="8280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Jurbarko rajono Veliuonos Antano ir Jono Juškų </a:t>
            </a:r>
            <a:r>
              <a:rPr lang="lt-LT" sz="1200" dirty="0" smtClean="0">
                <a:solidFill>
                  <a:schemeClr val="tx1"/>
                </a:solidFill>
              </a:rPr>
              <a:t>gimnazija</a:t>
            </a:r>
            <a:endParaRPr lang="lt-LT" sz="1200" dirty="0">
              <a:solidFill>
                <a:schemeClr val="tx1"/>
              </a:solidFill>
            </a:endParaRPr>
          </a:p>
        </p:txBody>
      </p:sp>
      <p:sp>
        <p:nvSpPr>
          <p:cNvPr id="13" name="Rectangle 12"/>
          <p:cNvSpPr/>
          <p:nvPr/>
        </p:nvSpPr>
        <p:spPr>
          <a:xfrm>
            <a:off x="3347864" y="2888943"/>
            <a:ext cx="3672408" cy="8280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Jurbarko rajono Eržvilko gimnazija (įskaitant du šios švietimo įstaigos priestatus</a:t>
            </a:r>
            <a:r>
              <a:rPr lang="lt-LT" sz="1200" dirty="0" smtClean="0">
                <a:solidFill>
                  <a:schemeClr val="tx1"/>
                </a:solidFill>
              </a:rPr>
              <a:t>)</a:t>
            </a:r>
            <a:endParaRPr lang="lt-LT" sz="1200" dirty="0">
              <a:solidFill>
                <a:schemeClr val="tx1"/>
              </a:solidFill>
            </a:endParaRPr>
          </a:p>
        </p:txBody>
      </p:sp>
      <p:sp>
        <p:nvSpPr>
          <p:cNvPr id="14" name="Rectangle 13"/>
          <p:cNvSpPr/>
          <p:nvPr/>
        </p:nvSpPr>
        <p:spPr>
          <a:xfrm>
            <a:off x="3347864" y="1904295"/>
            <a:ext cx="3672408" cy="80462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1200" dirty="0">
                <a:solidFill>
                  <a:schemeClr val="tx1"/>
                </a:solidFill>
              </a:rPr>
              <a:t>Jurbarko rajono savivaldybės administracinis </a:t>
            </a:r>
            <a:r>
              <a:rPr lang="pt-BR" sz="1200" dirty="0" smtClean="0">
                <a:solidFill>
                  <a:schemeClr val="tx1"/>
                </a:solidFill>
              </a:rPr>
              <a:t>pastatas</a:t>
            </a:r>
            <a:endParaRPr lang="pt-BR" sz="1200" dirty="0">
              <a:solidFill>
                <a:schemeClr val="tx1"/>
              </a:solidFill>
            </a:endParaRPr>
          </a:p>
        </p:txBody>
      </p:sp>
      <p:sp>
        <p:nvSpPr>
          <p:cNvPr id="11" name="Rectangle 10"/>
          <p:cNvSpPr/>
          <p:nvPr/>
        </p:nvSpPr>
        <p:spPr>
          <a:xfrm>
            <a:off x="7164288" y="1361899"/>
            <a:ext cx="1224136"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Pastatų skaičius</a:t>
            </a:r>
            <a:endParaRPr lang="lt-LT" sz="1200" dirty="0"/>
          </a:p>
        </p:txBody>
      </p:sp>
      <p:sp>
        <p:nvSpPr>
          <p:cNvPr id="12" name="Rectangle 11"/>
          <p:cNvSpPr/>
          <p:nvPr/>
        </p:nvSpPr>
        <p:spPr>
          <a:xfrm>
            <a:off x="7164288" y="1904295"/>
            <a:ext cx="1224136" cy="804625"/>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a:t>
            </a:r>
            <a:endParaRPr lang="pt-BR" sz="1200" dirty="0">
              <a:solidFill>
                <a:schemeClr val="tx1"/>
              </a:solidFill>
            </a:endParaRPr>
          </a:p>
        </p:txBody>
      </p:sp>
      <p:sp>
        <p:nvSpPr>
          <p:cNvPr id="15" name="Rectangle 14"/>
          <p:cNvSpPr/>
          <p:nvPr/>
        </p:nvSpPr>
        <p:spPr>
          <a:xfrm>
            <a:off x="7164288" y="2888943"/>
            <a:ext cx="1224136" cy="8280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solidFill>
                  <a:schemeClr val="tx1"/>
                </a:solidFill>
              </a:rPr>
              <a:t>3</a:t>
            </a:r>
          </a:p>
        </p:txBody>
      </p:sp>
      <p:sp>
        <p:nvSpPr>
          <p:cNvPr id="16" name="Rectangle 15"/>
          <p:cNvSpPr/>
          <p:nvPr/>
        </p:nvSpPr>
        <p:spPr>
          <a:xfrm>
            <a:off x="7164288" y="3895820"/>
            <a:ext cx="1224136" cy="82932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a:t>
            </a:r>
            <a:endParaRPr lang="pt-BR" sz="1200" dirty="0">
              <a:solidFill>
                <a:schemeClr val="tx1"/>
              </a:solidFill>
            </a:endParaRPr>
          </a:p>
        </p:txBody>
      </p:sp>
      <p:sp>
        <p:nvSpPr>
          <p:cNvPr id="17" name="Rectangle 16"/>
          <p:cNvSpPr/>
          <p:nvPr/>
        </p:nvSpPr>
        <p:spPr>
          <a:xfrm>
            <a:off x="7158281" y="4903932"/>
            <a:ext cx="1230143" cy="803807"/>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1</a:t>
            </a:r>
            <a:endParaRPr lang="pt-BR" sz="1200" dirty="0">
              <a:solidFill>
                <a:schemeClr val="tx1"/>
              </a:solidFill>
            </a:endParaRPr>
          </a:p>
        </p:txBody>
      </p:sp>
    </p:spTree>
    <p:extLst>
      <p:ext uri="{BB962C8B-B14F-4D97-AF65-F5344CB8AC3E}">
        <p14:creationId xmlns:p14="http://schemas.microsoft.com/office/powerpoint/2010/main" val="3026819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Pastatų modernizavimo priemonės</a:t>
            </a:r>
            <a:endParaRPr lang="lt-LT" dirty="0"/>
          </a:p>
        </p:txBody>
      </p:sp>
      <p:graphicFrame>
        <p:nvGraphicFramePr>
          <p:cNvPr id="4" name="Table 3"/>
          <p:cNvGraphicFramePr>
            <a:graphicFrameLocks noGrp="1"/>
          </p:cNvGraphicFramePr>
          <p:nvPr>
            <p:extLst>
              <p:ext uri="{D42A27DB-BD31-4B8C-83A1-F6EECF244321}">
                <p14:modId xmlns:p14="http://schemas.microsoft.com/office/powerpoint/2010/main" val="1458921250"/>
              </p:ext>
            </p:extLst>
          </p:nvPr>
        </p:nvGraphicFramePr>
        <p:xfrm>
          <a:off x="107504" y="980728"/>
          <a:ext cx="8928992" cy="5040565"/>
        </p:xfrm>
        <a:graphic>
          <a:graphicData uri="http://schemas.openxmlformats.org/drawingml/2006/table">
            <a:tbl>
              <a:tblPr firstRow="1" firstCol="1" bandRow="1"/>
              <a:tblGrid>
                <a:gridCol w="1642935"/>
                <a:gridCol w="2214390"/>
                <a:gridCol w="1928662"/>
                <a:gridCol w="3143005"/>
              </a:tblGrid>
              <a:tr h="180142">
                <a:tc rowSpan="19">
                  <a:txBody>
                    <a:bodyPr/>
                    <a:lstStyle/>
                    <a:p>
                      <a:pPr algn="ctr">
                        <a:lnSpc>
                          <a:spcPct val="115000"/>
                        </a:lnSpc>
                        <a:spcAft>
                          <a:spcPts val="0"/>
                        </a:spcAft>
                      </a:pPr>
                      <a:r>
                        <a:rPr lang="lt-LT" sz="1000" dirty="0">
                          <a:solidFill>
                            <a:schemeClr val="bg1"/>
                          </a:solidFill>
                          <a:effectLst/>
                          <a:latin typeface="+mn-lt"/>
                          <a:ea typeface="Times New Roman" panose="02020603050405020304" pitchFamily="18" charset="0"/>
                          <a:cs typeface="Times New Roman" panose="02020603050405020304" pitchFamily="18" charset="0"/>
                        </a:rPr>
                        <a:t>Inžinerinių problemų sprendimai</a:t>
                      </a:r>
                      <a:endParaRPr lang="lt-LT" sz="1000" dirty="0">
                        <a:solidFill>
                          <a:schemeClr val="bg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rowSpan="10">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1.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"Protingas </a:t>
                      </a:r>
                      <a:r>
                        <a:rPr lang="lt-LT" sz="1000" dirty="0">
                          <a:solidFill>
                            <a:srgbClr val="000000"/>
                          </a:solidFill>
                          <a:effectLst/>
                          <a:latin typeface="+mn-lt"/>
                          <a:ea typeface="Times New Roman" panose="02020603050405020304" pitchFamily="18" charset="0"/>
                          <a:cs typeface="Times New Roman" panose="02020603050405020304" pitchFamily="18" charset="0"/>
                        </a:rPr>
                        <a:t>namas"</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bg1"/>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c rowSpan="3">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Apšvietimo valdymas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1.1</a:t>
                      </a:r>
                      <a:r>
                        <a:rPr lang="en-US" sz="1000" baseline="0" dirty="0" smtClean="0">
                          <a:solidFill>
                            <a:srgbClr val="000000"/>
                          </a:solidFill>
                          <a:effectLst/>
                          <a:latin typeface="+mn-lt"/>
                          <a:ea typeface="Times New Roman" panose="02020603050405020304" pitchFamily="18" charset="0"/>
                          <a:cs typeface="Times New Roman" panose="02020603050405020304" pitchFamily="18" charset="0"/>
                        </a:rPr>
                        <a:t>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Apšvietimo </a:t>
                      </a:r>
                      <a:r>
                        <a:rPr lang="lt-LT" sz="1000" dirty="0">
                          <a:solidFill>
                            <a:srgbClr val="000000"/>
                          </a:solidFill>
                          <a:effectLst/>
                          <a:latin typeface="+mn-lt"/>
                          <a:ea typeface="Times New Roman" panose="02020603050405020304" pitchFamily="18" charset="0"/>
                          <a:cs typeface="Times New Roman" panose="02020603050405020304" pitchFamily="18" charset="0"/>
                        </a:rPr>
                        <a:t>nuotolinio valdymo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180142">
                <a:tc vMerge="1">
                  <a:txBody>
                    <a:bodyPr/>
                    <a:lstStyle/>
                    <a:p>
                      <a:endParaRPr lang="lt-LT"/>
                    </a:p>
                  </a:txBody>
                  <a:tcPr/>
                </a:tc>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1.2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Apšvietimo </a:t>
                      </a:r>
                      <a:r>
                        <a:rPr lang="lt-LT" sz="1000" dirty="0">
                          <a:solidFill>
                            <a:srgbClr val="000000"/>
                          </a:solidFill>
                          <a:effectLst/>
                          <a:latin typeface="+mn-lt"/>
                          <a:ea typeface="Times New Roman" panose="02020603050405020304" pitchFamily="18" charset="0"/>
                          <a:cs typeface="Times New Roman" panose="02020603050405020304" pitchFamily="18" charset="0"/>
                        </a:rPr>
                        <a:t>intensyvumo reguliavimo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180142">
                <a:tc vMerge="1">
                  <a:txBody>
                    <a:bodyPr/>
                    <a:lstStyle/>
                    <a:p>
                      <a:endParaRPr lang="lt-LT"/>
                    </a:p>
                  </a:txBody>
                  <a:tcPr/>
                </a:tc>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1.3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Apšvietimo </a:t>
                      </a:r>
                      <a:r>
                        <a:rPr lang="lt-LT" sz="1000" dirty="0">
                          <a:solidFill>
                            <a:srgbClr val="000000"/>
                          </a:solidFill>
                          <a:effectLst/>
                          <a:latin typeface="+mn-lt"/>
                          <a:ea typeface="Times New Roman" panose="02020603050405020304" pitchFamily="18" charset="0"/>
                          <a:cs typeface="Times New Roman" panose="02020603050405020304" pitchFamily="18" charset="0"/>
                        </a:rPr>
                        <a:t>automatinio įsijungimo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342251">
                <a:tc vMerge="1">
                  <a:txBody>
                    <a:bodyPr/>
                    <a:lstStyle/>
                    <a:p>
                      <a:endParaRPr lang="lt-LT"/>
                    </a:p>
                  </a:txBody>
                  <a:tcPr/>
                </a:tc>
                <a:tc vMerge="1">
                  <a:txBody>
                    <a:bodyPr/>
                    <a:lstStyle/>
                    <a:p>
                      <a:endParaRPr lang="lt-LT"/>
                    </a:p>
                  </a:txBody>
                  <a:tcPr/>
                </a:tc>
                <a:tc rowSpan="2">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Mikroklimato palaikymas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1.4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Komforto </a:t>
                      </a:r>
                      <a:r>
                        <a:rPr lang="lt-LT" sz="1000" dirty="0">
                          <a:solidFill>
                            <a:srgbClr val="000000"/>
                          </a:solidFill>
                          <a:effectLst/>
                          <a:latin typeface="+mn-lt"/>
                          <a:ea typeface="Times New Roman" panose="02020603050405020304" pitchFamily="18" charset="0"/>
                          <a:cs typeface="Times New Roman" panose="02020603050405020304" pitchFamily="18" charset="0"/>
                        </a:rPr>
                        <a:t>temperatūros palaikymo automatizuoto valdymo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342251">
                <a:tc vMerge="1">
                  <a:txBody>
                    <a:bodyPr/>
                    <a:lstStyle/>
                    <a:p>
                      <a:endParaRPr lang="lt-LT"/>
                    </a:p>
                  </a:txBody>
                  <a:tcPr/>
                </a:tc>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1.5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Automatinio </a:t>
                      </a:r>
                      <a:r>
                        <a:rPr lang="lt-LT" sz="1000" dirty="0">
                          <a:solidFill>
                            <a:srgbClr val="000000"/>
                          </a:solidFill>
                          <a:effectLst/>
                          <a:latin typeface="+mn-lt"/>
                          <a:ea typeface="Times New Roman" panose="02020603050405020304" pitchFamily="18" charset="0"/>
                          <a:cs typeface="Times New Roman" panose="02020603050405020304" pitchFamily="18" charset="0"/>
                        </a:rPr>
                        <a:t>įsijungimo mikroklimato kūrimo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342251">
                <a:tc vMerge="1">
                  <a:txBody>
                    <a:bodyPr/>
                    <a:lstStyle/>
                    <a:p>
                      <a:endParaRPr lang="lt-LT"/>
                    </a:p>
                  </a:txBody>
                  <a:tcPr/>
                </a:tc>
                <a:tc vMerge="1">
                  <a:txBody>
                    <a:bodyPr/>
                    <a:lstStyle/>
                    <a:p>
                      <a:endParaRPr lang="lt-LT"/>
                    </a:p>
                  </a:txBody>
                  <a:tcPr/>
                </a:tc>
                <a:tc rowSpan="2">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Vandens tiekimo valdymas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1.6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Vandens </a:t>
                      </a:r>
                      <a:r>
                        <a:rPr lang="lt-LT" sz="1000" dirty="0">
                          <a:solidFill>
                            <a:srgbClr val="000000"/>
                          </a:solidFill>
                          <a:effectLst/>
                          <a:latin typeface="+mn-lt"/>
                          <a:ea typeface="Times New Roman" panose="02020603050405020304" pitchFamily="18" charset="0"/>
                          <a:cs typeface="Times New Roman" panose="02020603050405020304" pitchFamily="18" charset="0"/>
                        </a:rPr>
                        <a:t>tiekimo palaikymo automatizuoto valdymo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180142">
                <a:tc vMerge="1">
                  <a:txBody>
                    <a:bodyPr/>
                    <a:lstStyle/>
                    <a:p>
                      <a:endParaRPr lang="lt-LT"/>
                    </a:p>
                  </a:txBody>
                  <a:tcPr/>
                </a:tc>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1.7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Automatizuoto </a:t>
                      </a:r>
                      <a:r>
                        <a:rPr lang="lt-LT" sz="1000" dirty="0">
                          <a:solidFill>
                            <a:srgbClr val="000000"/>
                          </a:solidFill>
                          <a:effectLst/>
                          <a:latin typeface="+mn-lt"/>
                          <a:ea typeface="Times New Roman" panose="02020603050405020304" pitchFamily="18" charset="0"/>
                          <a:cs typeface="Times New Roman" panose="02020603050405020304" pitchFamily="18" charset="0"/>
                        </a:rPr>
                        <a:t>vandens įsijungimo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342251">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Vėdinimo sistemos valdymas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1.8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Automatiškai </a:t>
                      </a:r>
                      <a:r>
                        <a:rPr lang="lt-LT" sz="1000" dirty="0">
                          <a:solidFill>
                            <a:srgbClr val="000000"/>
                          </a:solidFill>
                          <a:effectLst/>
                          <a:latin typeface="+mn-lt"/>
                          <a:ea typeface="Times New Roman" panose="02020603050405020304" pitchFamily="18" charset="0"/>
                          <a:cs typeface="Times New Roman" panose="02020603050405020304" pitchFamily="18" charset="0"/>
                        </a:rPr>
                        <a:t>į žmonių skaičių reaguojančių  sistemų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342251">
                <a:tc vMerge="1">
                  <a:txBody>
                    <a:bodyPr/>
                    <a:lstStyle/>
                    <a:p>
                      <a:endParaRPr lang="lt-LT"/>
                    </a:p>
                  </a:txBody>
                  <a:tcPr/>
                </a:tc>
                <a:tc vMerge="1">
                  <a:txBody>
                    <a:bodyPr/>
                    <a:lstStyle/>
                    <a:p>
                      <a:pPr algn="ctr">
                        <a:lnSpc>
                          <a:spcPct val="115000"/>
                        </a:lnSpc>
                        <a:spcAft>
                          <a:spcPts val="0"/>
                        </a:spcAft>
                      </a:pPr>
                      <a:endParaRPr lang="lt-LT" sz="1000" dirty="0" smtClean="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c rowSpan="2">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Apsaugos sistemų valdymas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1.9</a:t>
                      </a:r>
                      <a:r>
                        <a:rPr lang="en-US" sz="1000" baseline="0" dirty="0" smtClean="0">
                          <a:solidFill>
                            <a:srgbClr val="000000"/>
                          </a:solidFill>
                          <a:effectLst/>
                          <a:latin typeface="+mn-lt"/>
                          <a:ea typeface="Times New Roman" panose="02020603050405020304" pitchFamily="18" charset="0"/>
                          <a:cs typeface="Times New Roman" panose="02020603050405020304" pitchFamily="18" charset="0"/>
                        </a:rPr>
                        <a:t>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Teritorijos </a:t>
                      </a:r>
                      <a:r>
                        <a:rPr lang="lt-LT" sz="1000" dirty="0">
                          <a:solidFill>
                            <a:srgbClr val="000000"/>
                          </a:solidFill>
                          <a:effectLst/>
                          <a:latin typeface="+mn-lt"/>
                          <a:ea typeface="Times New Roman" panose="02020603050405020304" pitchFamily="18" charset="0"/>
                          <a:cs typeface="Times New Roman" panose="02020603050405020304" pitchFamily="18" charset="0"/>
                        </a:rPr>
                        <a:t>stebėjimo bei signalizacijos integravimo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180142">
                <a:tc vMerge="1">
                  <a:txBody>
                    <a:bodyPr/>
                    <a:lstStyle/>
                    <a:p>
                      <a:endParaRPr lang="lt-LT"/>
                    </a:p>
                  </a:txBody>
                  <a:tcPr/>
                </a:tc>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1.10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Automatizuotos </a:t>
                      </a:r>
                      <a:r>
                        <a:rPr lang="lt-LT" sz="1000" dirty="0">
                          <a:solidFill>
                            <a:srgbClr val="000000"/>
                          </a:solidFill>
                          <a:effectLst/>
                          <a:latin typeface="+mn-lt"/>
                          <a:ea typeface="Times New Roman" panose="02020603050405020304" pitchFamily="18" charset="0"/>
                          <a:cs typeface="Times New Roman" panose="02020603050405020304" pitchFamily="18" charset="0"/>
                        </a:rPr>
                        <a:t>įėjimo kontrolės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300451">
                <a:tc vMerge="1">
                  <a:txBody>
                    <a:bodyPr/>
                    <a:lstStyle/>
                    <a:p>
                      <a:endParaRPr lang="lt-LT"/>
                    </a:p>
                  </a:txBody>
                  <a:tcPr/>
                </a:tc>
                <a:tc rowSpan="9">
                  <a:txBody>
                    <a:bodyPr/>
                    <a:lstStyle/>
                    <a:p>
                      <a:pPr algn="ctr">
                        <a:lnSpc>
                          <a:spcPct val="115000"/>
                        </a:lnSpc>
                        <a:spcAft>
                          <a:spcPts val="0"/>
                        </a:spcAft>
                      </a:pPr>
                      <a:r>
                        <a:rPr lang="lt-LT" sz="1000" dirty="0" smtClean="0">
                          <a:effectLst/>
                          <a:latin typeface="+mn-lt"/>
                          <a:ea typeface="Calibri" panose="020F0502020204030204" pitchFamily="34" charset="0"/>
                          <a:cs typeface="Times New Roman" panose="02020603050405020304" pitchFamily="18" charset="0"/>
                        </a:rPr>
                        <a:t>2. Kitos inovatyvios priemonės</a:t>
                      </a:r>
                    </a:p>
                  </a:txBody>
                  <a:tcPr marL="35837" marR="35837" marT="0" marB="0" anchor="ctr">
                    <a:lnL w="12700"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Apšvietimo valdymas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rgbClr val="000000"/>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2.1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Energiją </a:t>
                      </a:r>
                      <a:r>
                        <a:rPr lang="lt-LT" sz="1000" dirty="0">
                          <a:solidFill>
                            <a:srgbClr val="000000"/>
                          </a:solidFill>
                          <a:effectLst/>
                          <a:latin typeface="+mn-lt"/>
                          <a:ea typeface="Times New Roman" panose="02020603050405020304" pitchFamily="18" charset="0"/>
                          <a:cs typeface="Times New Roman" panose="02020603050405020304" pitchFamily="18" charset="0"/>
                        </a:rPr>
                        <a:t>tausojančių apšvietimo priemonių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251503">
                <a:tc vMerge="1">
                  <a:txBody>
                    <a:bodyPr/>
                    <a:lstStyle/>
                    <a:p>
                      <a:endParaRPr lang="lt-LT"/>
                    </a:p>
                  </a:txBody>
                  <a:tcPr/>
                </a:tc>
                <a:tc vMerge="1">
                  <a:txBody>
                    <a:bodyPr/>
                    <a:lstStyle/>
                    <a:p>
                      <a:endParaRPr lang="lt-LT"/>
                    </a:p>
                  </a:txBody>
                  <a:tcPr/>
                </a:tc>
                <a:tc rowSpan="2">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Mikroklimato palaikymas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2.2</a:t>
                      </a:r>
                      <a:r>
                        <a:rPr lang="en-US" sz="1000" baseline="0" dirty="0" smtClean="0">
                          <a:solidFill>
                            <a:srgbClr val="000000"/>
                          </a:solidFill>
                          <a:effectLst/>
                          <a:latin typeface="+mn-lt"/>
                          <a:ea typeface="Times New Roman" panose="02020603050405020304" pitchFamily="18" charset="0"/>
                          <a:cs typeface="Times New Roman" panose="02020603050405020304" pitchFamily="18" charset="0"/>
                        </a:rPr>
                        <a:t>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Temperatūros </a:t>
                      </a:r>
                      <a:r>
                        <a:rPr lang="lt-LT" sz="1000" dirty="0">
                          <a:solidFill>
                            <a:srgbClr val="000000"/>
                          </a:solidFill>
                          <a:effectLst/>
                          <a:latin typeface="+mn-lt"/>
                          <a:ea typeface="Times New Roman" panose="02020603050405020304" pitchFamily="18" charset="0"/>
                          <a:cs typeface="Times New Roman" panose="02020603050405020304" pitchFamily="18" charset="0"/>
                        </a:rPr>
                        <a:t>valdymo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180142">
                <a:tc vMerge="1">
                  <a:txBody>
                    <a:bodyPr/>
                    <a:lstStyle/>
                    <a:p>
                      <a:endParaRPr lang="lt-LT"/>
                    </a:p>
                  </a:txBody>
                  <a:tcPr/>
                </a:tc>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2.3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Pastato </a:t>
                      </a:r>
                      <a:r>
                        <a:rPr lang="lt-LT" sz="1000" dirty="0">
                          <a:solidFill>
                            <a:srgbClr val="000000"/>
                          </a:solidFill>
                          <a:effectLst/>
                          <a:latin typeface="+mn-lt"/>
                          <a:ea typeface="Times New Roman" panose="02020603050405020304" pitchFamily="18" charset="0"/>
                          <a:cs typeface="Times New Roman" panose="02020603050405020304" pitchFamily="18" charset="0"/>
                        </a:rPr>
                        <a:t>sandarumo gerinimo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180142">
                <a:tc vMerge="1">
                  <a:txBody>
                    <a:bodyPr/>
                    <a:lstStyle/>
                    <a:p>
                      <a:endParaRPr lang="lt-LT"/>
                    </a:p>
                  </a:txBody>
                  <a:tcPr/>
                </a:tc>
                <a:tc vMerge="1">
                  <a:txBody>
                    <a:bodyPr/>
                    <a:lstStyle/>
                    <a:p>
                      <a:endParaRPr lang="lt-LT"/>
                    </a:p>
                  </a:txBody>
                  <a:tcPr/>
                </a:tc>
                <a:tc rowSpan="3">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Vandens tiekimo valdymas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2.4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Tiekiamo </a:t>
                      </a:r>
                      <a:r>
                        <a:rPr lang="lt-LT" sz="1000" dirty="0">
                          <a:solidFill>
                            <a:srgbClr val="000000"/>
                          </a:solidFill>
                          <a:effectLst/>
                          <a:latin typeface="+mn-lt"/>
                          <a:ea typeface="Times New Roman" panose="02020603050405020304" pitchFamily="18" charset="0"/>
                          <a:cs typeface="Times New Roman" panose="02020603050405020304" pitchFamily="18" charset="0"/>
                        </a:rPr>
                        <a:t>vandens kokybės užtikrinimo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300451">
                <a:tc vMerge="1">
                  <a:txBody>
                    <a:bodyPr/>
                    <a:lstStyle/>
                    <a:p>
                      <a:endParaRPr lang="lt-LT"/>
                    </a:p>
                  </a:txBody>
                  <a:tcPr/>
                </a:tc>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2.5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Automatiškai </a:t>
                      </a:r>
                      <a:r>
                        <a:rPr lang="lt-LT" sz="1000" dirty="0">
                          <a:solidFill>
                            <a:srgbClr val="000000"/>
                          </a:solidFill>
                          <a:effectLst/>
                          <a:latin typeface="+mn-lt"/>
                          <a:ea typeface="Times New Roman" panose="02020603050405020304" pitchFamily="18" charset="0"/>
                          <a:cs typeface="Times New Roman" panose="02020603050405020304" pitchFamily="18" charset="0"/>
                        </a:rPr>
                        <a:t>įsijungiančio vandens čiaupo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342251">
                <a:tc vMerge="1">
                  <a:txBody>
                    <a:bodyPr/>
                    <a:lstStyle/>
                    <a:p>
                      <a:endParaRPr lang="lt-LT"/>
                    </a:p>
                  </a:txBody>
                  <a:tcPr/>
                </a:tc>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2.6</a:t>
                      </a:r>
                      <a:r>
                        <a:rPr lang="en-US" sz="1000" baseline="0" dirty="0" smtClean="0">
                          <a:solidFill>
                            <a:srgbClr val="000000"/>
                          </a:solidFill>
                          <a:effectLst/>
                          <a:latin typeface="+mn-lt"/>
                          <a:ea typeface="Times New Roman" panose="02020603050405020304" pitchFamily="18" charset="0"/>
                          <a:cs typeface="Times New Roman" panose="02020603050405020304" pitchFamily="18" charset="0"/>
                        </a:rPr>
                        <a:t>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Automatinio </a:t>
                      </a:r>
                      <a:r>
                        <a:rPr lang="lt-LT" sz="1000" dirty="0">
                          <a:solidFill>
                            <a:srgbClr val="000000"/>
                          </a:solidFill>
                          <a:effectLst/>
                          <a:latin typeface="+mn-lt"/>
                          <a:ea typeface="Times New Roman" panose="02020603050405020304" pitchFamily="18" charset="0"/>
                          <a:cs typeface="Times New Roman" panose="02020603050405020304" pitchFamily="18" charset="0"/>
                        </a:rPr>
                        <a:t>vandens nuleidimo tualetuose bei pisuaruose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180142">
                <a:tc vMerge="1">
                  <a:txBody>
                    <a:bodyPr/>
                    <a:lstStyle/>
                    <a:p>
                      <a:endParaRPr lang="lt-LT"/>
                    </a:p>
                  </a:txBody>
                  <a:tcPr/>
                </a:tc>
                <a:tc vMerge="1">
                  <a:txBody>
                    <a:bodyPr/>
                    <a:lstStyle/>
                    <a:p>
                      <a:pPr algn="ctr">
                        <a:lnSpc>
                          <a:spcPct val="115000"/>
                        </a:lnSpc>
                        <a:spcAft>
                          <a:spcPts val="0"/>
                        </a:spcAft>
                      </a:pP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bg1"/>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Vėdinimo sistemos valdymas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2.7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Patalpų </a:t>
                      </a:r>
                      <a:r>
                        <a:rPr lang="lt-LT" sz="1000" dirty="0">
                          <a:solidFill>
                            <a:srgbClr val="000000"/>
                          </a:solidFill>
                          <a:effectLst/>
                          <a:latin typeface="+mn-lt"/>
                          <a:ea typeface="Times New Roman" panose="02020603050405020304" pitchFamily="18" charset="0"/>
                          <a:cs typeface="Times New Roman" panose="02020603050405020304" pitchFamily="18" charset="0"/>
                        </a:rPr>
                        <a:t>oro kokybės užtikrinimo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180142">
                <a:tc vMerge="1">
                  <a:txBody>
                    <a:bodyPr/>
                    <a:lstStyle/>
                    <a:p>
                      <a:endParaRPr lang="lt-LT"/>
                    </a:p>
                  </a:txBody>
                  <a:tcPr/>
                </a:tc>
                <a:tc vMerge="1">
                  <a:txBody>
                    <a:bodyPr/>
                    <a:lstStyle/>
                    <a:p>
                      <a:endParaRPr lang="lt-LT"/>
                    </a:p>
                  </a:txBody>
                  <a:tcPr/>
                </a:tc>
                <a:tc rowSpan="2">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Apsaugos sistemų valdymas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2.8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Apsauginės </a:t>
                      </a:r>
                      <a:r>
                        <a:rPr lang="lt-LT" sz="1000" dirty="0">
                          <a:solidFill>
                            <a:srgbClr val="000000"/>
                          </a:solidFill>
                          <a:effectLst/>
                          <a:latin typeface="+mn-lt"/>
                          <a:ea typeface="Times New Roman" panose="02020603050405020304" pitchFamily="18" charset="0"/>
                          <a:cs typeface="Times New Roman" panose="02020603050405020304" pitchFamily="18" charset="0"/>
                        </a:rPr>
                        <a:t>signalizacijos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r h="171125">
                <a:tc vMerge="1">
                  <a:txBody>
                    <a:bodyPr/>
                    <a:lstStyle/>
                    <a:p>
                      <a:endParaRPr lang="lt-LT"/>
                    </a:p>
                  </a:txBody>
                  <a:tcPr/>
                </a:tc>
                <a:tc vMerge="1">
                  <a:txBody>
                    <a:bodyPr/>
                    <a:lstStyle/>
                    <a:p>
                      <a:endParaRPr lang="lt-LT"/>
                    </a:p>
                  </a:txBody>
                  <a:tcPr/>
                </a:tc>
                <a:tc vMerge="1">
                  <a:txBody>
                    <a:bodyPr/>
                    <a:lstStyle/>
                    <a:p>
                      <a:endParaRPr lang="lt-LT"/>
                    </a:p>
                  </a:txBody>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2.9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Įėjimo </a:t>
                      </a:r>
                      <a:r>
                        <a:rPr lang="lt-LT" sz="1000" dirty="0">
                          <a:solidFill>
                            <a:srgbClr val="000000"/>
                          </a:solidFill>
                          <a:effectLst/>
                          <a:latin typeface="+mn-lt"/>
                          <a:ea typeface="Times New Roman" panose="02020603050405020304" pitchFamily="18" charset="0"/>
                          <a:cs typeface="Times New Roman" panose="02020603050405020304" pitchFamily="18" charset="0"/>
                        </a:rPr>
                        <a:t>kontrolės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r>
              <a:tr h="342251">
                <a:tc>
                  <a:txBody>
                    <a:bodyPr/>
                    <a:lstStyle/>
                    <a:p>
                      <a:pPr algn="ctr">
                        <a:lnSpc>
                          <a:spcPct val="115000"/>
                        </a:lnSpc>
                        <a:spcAft>
                          <a:spcPts val="0"/>
                        </a:spcAft>
                      </a:pPr>
                      <a:r>
                        <a:rPr lang="lt-LT" sz="1000" dirty="0">
                          <a:solidFill>
                            <a:schemeClr val="bg1"/>
                          </a:solidFill>
                          <a:effectLst/>
                          <a:latin typeface="+mn-lt"/>
                          <a:ea typeface="Times New Roman" panose="02020603050405020304" pitchFamily="18" charset="0"/>
                          <a:cs typeface="Times New Roman" panose="02020603050405020304" pitchFamily="18" charset="0"/>
                        </a:rPr>
                        <a:t>Informacinių technologijų problemų sprendimai</a:t>
                      </a:r>
                      <a:endParaRPr lang="lt-LT" sz="1000" dirty="0">
                        <a:solidFill>
                          <a:schemeClr val="bg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tx2">
                        <a:lumMod val="75000"/>
                      </a:schemeClr>
                    </a:solidFill>
                  </a:tcPr>
                </a:tc>
                <a:tc>
                  <a:txBody>
                    <a:bodyPr/>
                    <a:lstStyle/>
                    <a:p>
                      <a:pPr algn="ctr">
                        <a:lnSpc>
                          <a:spcPct val="115000"/>
                        </a:lnSpc>
                        <a:spcAft>
                          <a:spcPts val="0"/>
                        </a:spcAft>
                      </a:pPr>
                      <a:r>
                        <a:rPr lang="en-US" sz="1000" dirty="0" smtClean="0">
                          <a:effectLst/>
                          <a:latin typeface="+mn-lt"/>
                          <a:ea typeface="Calibri" panose="020F0502020204030204" pitchFamily="34" charset="0"/>
                          <a:cs typeface="Times New Roman" panose="02020603050405020304" pitchFamily="18" charset="0"/>
                        </a:rPr>
                        <a:t>3. </a:t>
                      </a:r>
                      <a:r>
                        <a:rPr lang="lt-LT" sz="1000" dirty="0" smtClean="0">
                          <a:effectLst/>
                          <a:latin typeface="+mn-lt"/>
                          <a:ea typeface="Calibri" panose="020F0502020204030204" pitchFamily="34" charset="0"/>
                          <a:cs typeface="Times New Roman" panose="02020603050405020304" pitchFamily="18" charset="0"/>
                        </a:rPr>
                        <a:t>Inovatyvios informacinės sistemos pastato valdymui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bg1"/>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lt-LT" sz="1000" dirty="0">
                          <a:solidFill>
                            <a:schemeClr val="tx1"/>
                          </a:solidFill>
                          <a:effectLst/>
                          <a:latin typeface="+mn-lt"/>
                          <a:ea typeface="Times New Roman" panose="02020603050405020304" pitchFamily="18" charset="0"/>
                          <a:cs typeface="Times New Roman" panose="02020603050405020304" pitchFamily="18" charset="0"/>
                        </a:rPr>
                        <a:t>Energetinio efektyvumo palaikymas</a:t>
                      </a:r>
                      <a:endParaRPr lang="lt-LT" sz="1000" dirty="0">
                        <a:solidFill>
                          <a:schemeClr val="tx1"/>
                        </a:solidFill>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noFill/>
                  </a:tcPr>
                </a:tc>
                <a:tc>
                  <a:txBody>
                    <a:bodyPr/>
                    <a:lstStyle/>
                    <a:p>
                      <a:pPr algn="ctr">
                        <a:lnSpc>
                          <a:spcPct val="115000"/>
                        </a:lnSpc>
                        <a:spcAft>
                          <a:spcPts val="0"/>
                        </a:spcAft>
                      </a:pPr>
                      <a:r>
                        <a:rPr lang="en-US" sz="1000" dirty="0" smtClean="0">
                          <a:solidFill>
                            <a:srgbClr val="000000"/>
                          </a:solidFill>
                          <a:effectLst/>
                          <a:latin typeface="+mn-lt"/>
                          <a:ea typeface="Times New Roman" panose="02020603050405020304" pitchFamily="18" charset="0"/>
                          <a:cs typeface="Times New Roman" panose="02020603050405020304" pitchFamily="18" charset="0"/>
                        </a:rPr>
                        <a:t>3.1 </a:t>
                      </a:r>
                      <a:r>
                        <a:rPr lang="lt-LT" sz="1000" dirty="0" smtClean="0">
                          <a:solidFill>
                            <a:srgbClr val="000000"/>
                          </a:solidFill>
                          <a:effectLst/>
                          <a:latin typeface="+mn-lt"/>
                          <a:ea typeface="Times New Roman" panose="02020603050405020304" pitchFamily="18" charset="0"/>
                          <a:cs typeface="Times New Roman" panose="02020603050405020304" pitchFamily="18" charset="0"/>
                        </a:rPr>
                        <a:t>Šilumos </a:t>
                      </a:r>
                      <a:r>
                        <a:rPr lang="lt-LT" sz="1000" dirty="0">
                          <a:solidFill>
                            <a:srgbClr val="000000"/>
                          </a:solidFill>
                          <a:effectLst/>
                          <a:latin typeface="+mn-lt"/>
                          <a:ea typeface="Times New Roman" panose="02020603050405020304" pitchFamily="18" charset="0"/>
                          <a:cs typeface="Times New Roman" panose="02020603050405020304" pitchFamily="18" charset="0"/>
                        </a:rPr>
                        <a:t>bei vandens sąnaudų mažinimo sprendimai</a:t>
                      </a:r>
                      <a:endParaRPr lang="lt-LT" sz="1000" dirty="0">
                        <a:effectLst/>
                        <a:latin typeface="+mn-lt"/>
                        <a:ea typeface="Calibri" panose="020F0502020204030204" pitchFamily="34" charset="0"/>
                        <a:cs typeface="Times New Roman" panose="02020603050405020304" pitchFamily="18" charset="0"/>
                      </a:endParaRPr>
                    </a:p>
                  </a:txBody>
                  <a:tcPr marL="35837" marR="35837"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216797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Jurbarko </a:t>
            </a:r>
            <a:r>
              <a:rPr lang="pt-BR" dirty="0"/>
              <a:t>rajono savivaldybės administracinis pastatas</a:t>
            </a:r>
            <a:endParaRPr lang="lt-LT" dirty="0"/>
          </a:p>
        </p:txBody>
      </p:sp>
      <p:sp>
        <p:nvSpPr>
          <p:cNvPr id="3" name="Rectangle 2"/>
          <p:cNvSpPr/>
          <p:nvPr/>
        </p:nvSpPr>
        <p:spPr>
          <a:xfrm>
            <a:off x="3059832" y="1777406"/>
            <a:ext cx="5688632" cy="385242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200" dirty="0" smtClean="0">
              <a:solidFill>
                <a:schemeClr val="tx1"/>
              </a:solidFill>
            </a:endParaRPr>
          </a:p>
        </p:txBody>
      </p:sp>
      <p:sp>
        <p:nvSpPr>
          <p:cNvPr id="4" name="Rectangle 3"/>
          <p:cNvSpPr/>
          <p:nvPr/>
        </p:nvSpPr>
        <p:spPr>
          <a:xfrm>
            <a:off x="3059832" y="1340768"/>
            <a:ext cx="5688632"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t>Jurbarko r. savivaldybės administracinis pastatas</a:t>
            </a:r>
            <a:endParaRPr lang="lt-LT" sz="1200" dirty="0"/>
          </a:p>
        </p:txBody>
      </p:sp>
      <p:sp>
        <p:nvSpPr>
          <p:cNvPr id="5" name="Rectangle 4"/>
          <p:cNvSpPr/>
          <p:nvPr/>
        </p:nvSpPr>
        <p:spPr>
          <a:xfrm>
            <a:off x="404714" y="1772816"/>
            <a:ext cx="2223070" cy="3528392"/>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Pastato statybos metai - 1982. Pastate dirba 98 žmonės, įskaitant administracinių darbų neatliekančius, bet pastate dirbančius žmones (pavyzdžiui pastatą prižiūrintį personalą).  Svarbiausi administracijos uždaviniai yra viešojo administravimo vykdymas bei viešųjų paslaugų teikimo administravimas.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047766"/>
            <a:ext cx="4880165" cy="3253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388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Jurbarko </a:t>
            </a:r>
            <a:r>
              <a:rPr lang="lt-LT" dirty="0"/>
              <a:t>rajono Eržvilko </a:t>
            </a:r>
            <a:r>
              <a:rPr lang="lt-LT" dirty="0" smtClean="0"/>
              <a:t>gimnazija ir jos priestatai</a:t>
            </a:r>
            <a:endParaRPr lang="lt-LT" dirty="0"/>
          </a:p>
        </p:txBody>
      </p:sp>
      <p:sp>
        <p:nvSpPr>
          <p:cNvPr id="3" name="Rectangle 2"/>
          <p:cNvSpPr/>
          <p:nvPr/>
        </p:nvSpPr>
        <p:spPr>
          <a:xfrm>
            <a:off x="3955612" y="1844824"/>
            <a:ext cx="4825156" cy="393929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200" dirty="0" smtClean="0">
              <a:solidFill>
                <a:schemeClr val="tx1"/>
              </a:solidFill>
            </a:endParaRPr>
          </a:p>
        </p:txBody>
      </p:sp>
      <p:sp>
        <p:nvSpPr>
          <p:cNvPr id="4" name="Rectangle 3"/>
          <p:cNvSpPr/>
          <p:nvPr/>
        </p:nvSpPr>
        <p:spPr>
          <a:xfrm>
            <a:off x="3955612" y="1321080"/>
            <a:ext cx="4825156" cy="525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Jurbarko r. Eržvilko gimnazija</a:t>
            </a:r>
          </a:p>
        </p:txBody>
      </p:sp>
      <p:sp>
        <p:nvSpPr>
          <p:cNvPr id="5" name="Rectangle 4"/>
          <p:cNvSpPr/>
          <p:nvPr/>
        </p:nvSpPr>
        <p:spPr>
          <a:xfrm>
            <a:off x="201886" y="1572790"/>
            <a:ext cx="3506018" cy="1928217"/>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Pastato statybos metai - 1930. Mokyklos renovacija atlikta 2001 metais. Sutvarkyta katilinė, stogai, pakeisti langai. 2004 m. vasarą atliktas dalinis vidaus remontas. Visoje mokykloje dirba 62 žmonės (įskaitant mokyklos pastatą prižiūrinčius darbuotojus, mokytojus, direktorių, direktoriaus pavaduotojus ir </a:t>
            </a:r>
            <a:r>
              <a:rPr lang="lt-LT" sz="1200">
                <a:solidFill>
                  <a:schemeClr val="tx1"/>
                </a:solidFill>
              </a:rPr>
              <a:t>t.t</a:t>
            </a:r>
            <a:r>
              <a:rPr lang="lt-LT" sz="1200" smtClean="0">
                <a:solidFill>
                  <a:schemeClr val="tx1"/>
                </a:solidFill>
              </a:rPr>
              <a:t>.), </a:t>
            </a:r>
            <a:r>
              <a:rPr lang="lt-LT" sz="1200" dirty="0">
                <a:solidFill>
                  <a:schemeClr val="tx1"/>
                </a:solidFill>
              </a:rPr>
              <a:t>mokosi virš trijų šimtų mokinių. 2015 metais gimnazija minėjo 150-ąjį jubiliejų.</a:t>
            </a:r>
          </a:p>
        </p:txBody>
      </p:sp>
      <p:sp>
        <p:nvSpPr>
          <p:cNvPr id="8" name="Rectangle 7"/>
          <p:cNvSpPr/>
          <p:nvPr/>
        </p:nvSpPr>
        <p:spPr>
          <a:xfrm>
            <a:off x="201885" y="4149080"/>
            <a:ext cx="3506019" cy="360040"/>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Pastato statybos metai - 1964.</a:t>
            </a:r>
          </a:p>
        </p:txBody>
      </p:sp>
      <p:sp>
        <p:nvSpPr>
          <p:cNvPr id="9" name="Rectangle 8"/>
          <p:cNvSpPr/>
          <p:nvPr/>
        </p:nvSpPr>
        <p:spPr>
          <a:xfrm>
            <a:off x="201885" y="5229201"/>
            <a:ext cx="3506019" cy="720079"/>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Pastato statybos metai - 1979. Tai buvo priestatas su bendrabučiu, valgykla ir sporto sale.</a:t>
            </a:r>
          </a:p>
        </p:txBody>
      </p:sp>
      <p:sp>
        <p:nvSpPr>
          <p:cNvPr id="10" name="Rectangle 9"/>
          <p:cNvSpPr/>
          <p:nvPr/>
        </p:nvSpPr>
        <p:spPr>
          <a:xfrm>
            <a:off x="201886" y="1148804"/>
            <a:ext cx="3506018"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Jurbarko </a:t>
            </a:r>
            <a:r>
              <a:rPr lang="lt-LT" sz="1200" dirty="0"/>
              <a:t>rajono Eržvilko gimnazija</a:t>
            </a:r>
          </a:p>
        </p:txBody>
      </p:sp>
      <p:sp>
        <p:nvSpPr>
          <p:cNvPr id="11" name="Rectangle 10"/>
          <p:cNvSpPr/>
          <p:nvPr/>
        </p:nvSpPr>
        <p:spPr>
          <a:xfrm>
            <a:off x="201885" y="4725145"/>
            <a:ext cx="3506019" cy="50405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Jurbarko </a:t>
            </a:r>
            <a:r>
              <a:rPr lang="lt-LT" sz="1200" dirty="0"/>
              <a:t>rajono Eržvilko gimnazijos antrasis priestatas</a:t>
            </a:r>
          </a:p>
        </p:txBody>
      </p:sp>
      <p:sp>
        <p:nvSpPr>
          <p:cNvPr id="12" name="Rectangle 11"/>
          <p:cNvSpPr/>
          <p:nvPr/>
        </p:nvSpPr>
        <p:spPr>
          <a:xfrm>
            <a:off x="201885" y="3645024"/>
            <a:ext cx="3506019" cy="50405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Jurbarko </a:t>
            </a:r>
            <a:r>
              <a:rPr lang="lt-LT" sz="1200" dirty="0"/>
              <a:t>rajono Eržvilko gimnazijos pirmasis priestatas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382" y="2027437"/>
            <a:ext cx="4301616" cy="322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388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dirty="0" smtClean="0"/>
              <a:t>Jurbarko </a:t>
            </a:r>
            <a:r>
              <a:rPr lang="lt-LT" dirty="0"/>
              <a:t>rajono Veliuonos Antano ir Jono Juškų gimnazija</a:t>
            </a:r>
          </a:p>
        </p:txBody>
      </p:sp>
      <p:sp>
        <p:nvSpPr>
          <p:cNvPr id="3" name="Rectangle 2"/>
          <p:cNvSpPr/>
          <p:nvPr/>
        </p:nvSpPr>
        <p:spPr>
          <a:xfrm>
            <a:off x="467545" y="2859614"/>
            <a:ext cx="8248896" cy="33056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200" dirty="0" smtClean="0">
              <a:solidFill>
                <a:schemeClr val="tx1"/>
              </a:solidFill>
            </a:endParaRPr>
          </a:p>
        </p:txBody>
      </p:sp>
      <p:sp>
        <p:nvSpPr>
          <p:cNvPr id="4" name="Rectangle 3"/>
          <p:cNvSpPr/>
          <p:nvPr/>
        </p:nvSpPr>
        <p:spPr>
          <a:xfrm>
            <a:off x="467544" y="2427567"/>
            <a:ext cx="8248897"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Jurbarko r. Veliuonos Antano ir Jono Juškų gimnazija</a:t>
            </a:r>
          </a:p>
        </p:txBody>
      </p:sp>
      <p:sp>
        <p:nvSpPr>
          <p:cNvPr id="5" name="Rectangle 4"/>
          <p:cNvSpPr/>
          <p:nvPr/>
        </p:nvSpPr>
        <p:spPr>
          <a:xfrm>
            <a:off x="467544" y="1340769"/>
            <a:ext cx="8248897" cy="864096"/>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Pastato statybos metai - 1977, pastatui 2008 metais buvo atliktas kapitalinis remontas. Mokykloje dirba 30 mokytojų ir 3 pagalbos mokiniui specialistai, mokosi apie 250 mokinių. Mokyklos veikla apima formalųjį ir neformalųjį ikimokyklinį, priešmokyklinį, pradinį, pagrindinį ir vidurinį ugdymą.</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63" y="3036294"/>
            <a:ext cx="731405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388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Jurbarko </a:t>
            </a:r>
            <a:r>
              <a:rPr lang="lt-LT" dirty="0"/>
              <a:t>Vytauto Didžiojo pagrindinė mokykla</a:t>
            </a:r>
          </a:p>
        </p:txBody>
      </p:sp>
      <p:sp>
        <p:nvSpPr>
          <p:cNvPr id="3" name="Rectangle 2"/>
          <p:cNvSpPr/>
          <p:nvPr/>
        </p:nvSpPr>
        <p:spPr>
          <a:xfrm>
            <a:off x="899592" y="2753436"/>
            <a:ext cx="7200800" cy="348387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200" dirty="0" smtClean="0">
              <a:solidFill>
                <a:schemeClr val="tx1"/>
              </a:solidFill>
            </a:endParaRPr>
          </a:p>
        </p:txBody>
      </p:sp>
      <p:sp>
        <p:nvSpPr>
          <p:cNvPr id="4" name="Rectangle 3"/>
          <p:cNvSpPr/>
          <p:nvPr/>
        </p:nvSpPr>
        <p:spPr>
          <a:xfrm>
            <a:off x="899592" y="2309357"/>
            <a:ext cx="7200800" cy="44407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Jurbarko Vytauto Didžiojo pagrindinė mokykla</a:t>
            </a:r>
          </a:p>
        </p:txBody>
      </p:sp>
      <p:sp>
        <p:nvSpPr>
          <p:cNvPr id="5" name="Rectangle 4"/>
          <p:cNvSpPr/>
          <p:nvPr/>
        </p:nvSpPr>
        <p:spPr>
          <a:xfrm>
            <a:off x="358466" y="1160748"/>
            <a:ext cx="8389998" cy="828092"/>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Pastato statybos metai- 1995. Mokykloje su švietimu bei jo organizavimu dirba 64 asmenys (į šį skaičių įskaičiuota administracija, mokytojai bei kiti susiję specialistai (socialinė pedagogė, psichologė, bibliotekininkės ir kt.)), mokykloje mokosi virš šešių šimtų mokinių.</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852936"/>
            <a:ext cx="4608512" cy="3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388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8"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335" name="think-cell Slide" r:id="rId7" imgW="270" imgH="270" progId="TCLayout.ActiveDocument.1">
                  <p:embed/>
                </p:oleObj>
              </mc:Choice>
              <mc:Fallback>
                <p:oleObj name="think-cell Slide" r:id="rId7" imgW="270" imgH="27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p:cNvSpPr/>
          <p:nvPr>
            <p:custDataLst>
              <p:tags r:id="rId3"/>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0000"/>
              </a:lnSpc>
              <a:spcBef>
                <a:spcPct val="0"/>
              </a:spcBef>
              <a:spcAft>
                <a:spcPct val="0"/>
              </a:spcAft>
              <a:defRPr/>
            </a:pPr>
            <a:endParaRPr lang="lt-LT" sz="1000" b="1">
              <a:solidFill>
                <a:prstClr val="white"/>
              </a:solidFill>
              <a:sym typeface="Calibri"/>
            </a:endParaRPr>
          </a:p>
        </p:txBody>
      </p:sp>
      <p:sp>
        <p:nvSpPr>
          <p:cNvPr id="53" name="Title 1"/>
          <p:cNvSpPr>
            <a:spLocks noGrp="1"/>
          </p:cNvSpPr>
          <p:nvPr>
            <p:ph type="title"/>
            <p:custDataLst>
              <p:tags r:id="rId4"/>
            </p:custDataLst>
          </p:nvPr>
        </p:nvSpPr>
        <p:spPr/>
        <p:txBody>
          <a:bodyPr rtlCol="0"/>
          <a:lstStyle/>
          <a:p>
            <a:pPr fontAlgn="auto">
              <a:spcAft>
                <a:spcPts val="0"/>
              </a:spcAft>
              <a:defRPr/>
            </a:pPr>
            <a:r>
              <a:rPr lang="lt-LT" dirty="0" smtClean="0"/>
              <a:t>Kontaktai</a:t>
            </a:r>
            <a:endParaRPr lang="en-US" dirty="0"/>
          </a:p>
        </p:txBody>
      </p:sp>
      <p:pic>
        <p:nvPicPr>
          <p:cNvPr id="36869" name="Picture 442" descr="C:\Users\Vartotojas\Desktop\image00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538" y="4556125"/>
            <a:ext cx="238918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15963" y="1852613"/>
            <a:ext cx="3024187" cy="308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lt-LT" b="1" dirty="0" err="1">
                <a:solidFill>
                  <a:srgbClr val="1F497D">
                    <a:lumMod val="75000"/>
                  </a:srgbClr>
                </a:solidFill>
              </a:rPr>
              <a:t>Smart</a:t>
            </a:r>
            <a:r>
              <a:rPr lang="lt-LT" b="1" dirty="0">
                <a:solidFill>
                  <a:srgbClr val="1F497D">
                    <a:lumMod val="75000"/>
                  </a:srgbClr>
                </a:solidFill>
              </a:rPr>
              <a:t> Continent LT UAB</a:t>
            </a:r>
          </a:p>
          <a:p>
            <a:pPr>
              <a:defRPr/>
            </a:pPr>
            <a:endParaRPr lang="lt-LT" b="1" dirty="0">
              <a:solidFill>
                <a:srgbClr val="1F497D">
                  <a:lumMod val="75000"/>
                </a:srgbClr>
              </a:solidFill>
            </a:endParaRPr>
          </a:p>
          <a:p>
            <a:pPr>
              <a:defRPr/>
            </a:pPr>
            <a:r>
              <a:rPr lang="lt-LT" sz="1600" dirty="0">
                <a:solidFill>
                  <a:srgbClr val="1F497D">
                    <a:lumMod val="75000"/>
                  </a:srgbClr>
                </a:solidFill>
              </a:rPr>
              <a:t>Adresas:</a:t>
            </a:r>
          </a:p>
          <a:p>
            <a:pPr>
              <a:defRPr/>
            </a:pPr>
            <a:r>
              <a:rPr lang="lt-LT" sz="1600" dirty="0">
                <a:solidFill>
                  <a:srgbClr val="1F497D">
                    <a:lumMod val="75000"/>
                  </a:srgbClr>
                </a:solidFill>
              </a:rPr>
              <a:t>Kareivių g. </a:t>
            </a:r>
            <a:r>
              <a:rPr lang="en-AU" sz="1600" dirty="0">
                <a:solidFill>
                  <a:srgbClr val="1F497D">
                    <a:lumMod val="75000"/>
                  </a:srgbClr>
                </a:solidFill>
              </a:rPr>
              <a:t>19-165</a:t>
            </a:r>
            <a:endParaRPr lang="lt-LT" sz="1600" dirty="0">
              <a:solidFill>
                <a:srgbClr val="1F497D">
                  <a:lumMod val="75000"/>
                </a:srgbClr>
              </a:solidFill>
            </a:endParaRPr>
          </a:p>
          <a:p>
            <a:pPr>
              <a:defRPr/>
            </a:pPr>
            <a:r>
              <a:rPr lang="lt-LT" sz="1600" dirty="0">
                <a:solidFill>
                  <a:srgbClr val="1F497D">
                    <a:lumMod val="75000"/>
                  </a:srgbClr>
                </a:solidFill>
              </a:rPr>
              <a:t>09133</a:t>
            </a:r>
            <a:r>
              <a:rPr lang="en-AU" sz="1600" dirty="0">
                <a:solidFill>
                  <a:srgbClr val="1F497D">
                    <a:lumMod val="75000"/>
                  </a:srgbClr>
                </a:solidFill>
              </a:rPr>
              <a:t>,</a:t>
            </a:r>
            <a:r>
              <a:rPr lang="lt-LT" sz="1600" dirty="0">
                <a:solidFill>
                  <a:srgbClr val="1F497D">
                    <a:lumMod val="75000"/>
                  </a:srgbClr>
                </a:solidFill>
              </a:rPr>
              <a:t> Vilnius</a:t>
            </a:r>
          </a:p>
          <a:p>
            <a:pPr>
              <a:defRPr/>
            </a:pPr>
            <a:r>
              <a:rPr lang="en-AU" sz="1600" dirty="0" err="1">
                <a:solidFill>
                  <a:srgbClr val="1F497D">
                    <a:lumMod val="75000"/>
                  </a:srgbClr>
                </a:solidFill>
              </a:rPr>
              <a:t>Lietuva</a:t>
            </a:r>
            <a:endParaRPr lang="lt-LT" sz="1600" dirty="0">
              <a:solidFill>
                <a:srgbClr val="1F497D">
                  <a:lumMod val="75000"/>
                </a:srgbClr>
              </a:solidFill>
            </a:endParaRPr>
          </a:p>
          <a:p>
            <a:pPr>
              <a:defRPr/>
            </a:pPr>
            <a:endParaRPr lang="lt-LT" sz="1600" dirty="0">
              <a:solidFill>
                <a:srgbClr val="1F497D">
                  <a:lumMod val="75000"/>
                </a:srgbClr>
              </a:solidFill>
            </a:endParaRPr>
          </a:p>
          <a:p>
            <a:pPr>
              <a:defRPr/>
            </a:pPr>
            <a:r>
              <a:rPr lang="en-AU" sz="1600" dirty="0" err="1">
                <a:solidFill>
                  <a:srgbClr val="1F497D">
                    <a:lumMod val="75000"/>
                  </a:srgbClr>
                </a:solidFill>
              </a:rPr>
              <a:t>Telefonas</a:t>
            </a:r>
            <a:r>
              <a:rPr lang="lt-LT" sz="1600" dirty="0">
                <a:solidFill>
                  <a:srgbClr val="1F497D">
                    <a:lumMod val="75000"/>
                  </a:srgbClr>
                </a:solidFill>
              </a:rPr>
              <a:t>: +370 5 2196679</a:t>
            </a:r>
          </a:p>
          <a:p>
            <a:pPr>
              <a:defRPr/>
            </a:pPr>
            <a:r>
              <a:rPr lang="lt-LT" sz="1600" dirty="0">
                <a:solidFill>
                  <a:srgbClr val="1F497D">
                    <a:lumMod val="75000"/>
                  </a:srgbClr>
                </a:solidFill>
              </a:rPr>
              <a:t>Fa</a:t>
            </a:r>
            <a:r>
              <a:rPr lang="en-AU" sz="1600" dirty="0" err="1">
                <a:solidFill>
                  <a:srgbClr val="1F497D">
                    <a:lumMod val="75000"/>
                  </a:srgbClr>
                </a:solidFill>
              </a:rPr>
              <a:t>ksas</a:t>
            </a:r>
            <a:r>
              <a:rPr lang="lt-LT" sz="1600" dirty="0">
                <a:solidFill>
                  <a:srgbClr val="1F497D">
                    <a:lumMod val="75000"/>
                  </a:srgbClr>
                </a:solidFill>
              </a:rPr>
              <a:t>: +370 5 278465</a:t>
            </a:r>
          </a:p>
          <a:p>
            <a:pPr>
              <a:defRPr/>
            </a:pPr>
            <a:r>
              <a:rPr lang="en-AU" sz="1600" dirty="0">
                <a:solidFill>
                  <a:srgbClr val="1F497D">
                    <a:lumMod val="75000"/>
                  </a:srgbClr>
                </a:solidFill>
              </a:rPr>
              <a:t>E</a:t>
            </a:r>
            <a:r>
              <a:rPr lang="lt-LT" sz="1600" dirty="0">
                <a:solidFill>
                  <a:srgbClr val="1F497D">
                    <a:lumMod val="75000"/>
                  </a:srgbClr>
                </a:solidFill>
              </a:rPr>
              <a:t>l</a:t>
            </a:r>
            <a:r>
              <a:rPr lang="en-AU" sz="1600" dirty="0">
                <a:solidFill>
                  <a:srgbClr val="1F497D">
                    <a:lumMod val="75000"/>
                  </a:srgbClr>
                </a:solidFill>
              </a:rPr>
              <a:t>. pa</a:t>
            </a:r>
            <a:r>
              <a:rPr lang="lt-LT" sz="1600" dirty="0" err="1">
                <a:solidFill>
                  <a:srgbClr val="1F497D">
                    <a:lumMod val="75000"/>
                  </a:srgbClr>
                </a:solidFill>
              </a:rPr>
              <a:t>štas</a:t>
            </a:r>
            <a:r>
              <a:rPr lang="lt-LT" sz="1600" dirty="0">
                <a:solidFill>
                  <a:srgbClr val="1F497D">
                    <a:lumMod val="75000"/>
                  </a:srgbClr>
                </a:solidFill>
              </a:rPr>
              <a:t>: </a:t>
            </a:r>
            <a:r>
              <a:rPr lang="lt-LT" sz="1600" dirty="0" err="1">
                <a:solidFill>
                  <a:srgbClr val="1F497D">
                    <a:lumMod val="75000"/>
                  </a:srgbClr>
                </a:solidFill>
                <a:hlinkClick r:id="rId10"/>
              </a:rPr>
              <a:t>lt@smartcontinent.com</a:t>
            </a:r>
            <a:endParaRPr lang="lt-LT" sz="1600" dirty="0">
              <a:solidFill>
                <a:srgbClr val="1F497D">
                  <a:lumMod val="75000"/>
                </a:srgbClr>
              </a:solidFill>
            </a:endParaRPr>
          </a:p>
          <a:p>
            <a:pPr>
              <a:defRPr/>
            </a:pPr>
            <a:r>
              <a:rPr lang="lt-LT" sz="1600" dirty="0" err="1">
                <a:solidFill>
                  <a:srgbClr val="1F497D">
                    <a:lumMod val="75000"/>
                  </a:srgbClr>
                </a:solidFill>
                <a:hlinkClick r:id="rId11"/>
              </a:rPr>
              <a:t>www.smartcontinent.com</a:t>
            </a:r>
            <a:endParaRPr lang="lt-LT" sz="1600" dirty="0">
              <a:solidFill>
                <a:srgbClr val="1F497D">
                  <a:lumMod val="75000"/>
                </a:srgbClr>
              </a:solidFill>
            </a:endParaRPr>
          </a:p>
          <a:p>
            <a:pPr>
              <a:defRPr/>
            </a:pPr>
            <a:endParaRPr lang="lt-LT" sz="1600" dirty="0">
              <a:solidFill>
                <a:srgbClr val="1F497D">
                  <a:lumMod val="75000"/>
                </a:srgbClr>
              </a:solidFill>
            </a:endParaRPr>
          </a:p>
          <a:p>
            <a:pPr>
              <a:defRPr/>
            </a:pPr>
            <a:endParaRPr lang="lt-LT" sz="1600" dirty="0">
              <a:solidFill>
                <a:srgbClr val="1F497D">
                  <a:lumMod val="75000"/>
                </a:srgbClr>
              </a:solidFill>
            </a:endParaRPr>
          </a:p>
        </p:txBody>
      </p:sp>
      <p:pic>
        <p:nvPicPr>
          <p:cNvPr id="36871" name="Picture 16" descr="http://www.coldwellbankerbvicommercial.com/images/consultan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7538" y="1852613"/>
            <a:ext cx="37909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559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884" y="414681"/>
            <a:ext cx="8105181" cy="487362"/>
          </a:xfrm>
        </p:spPr>
        <p:txBody>
          <a:bodyPr/>
          <a:lstStyle/>
          <a:p>
            <a:r>
              <a:rPr lang="lt-LT" dirty="0" smtClean="0"/>
              <a:t>Protingas namas</a:t>
            </a:r>
            <a:endParaRPr lang="lt-LT" dirty="0"/>
          </a:p>
        </p:txBody>
      </p:sp>
      <p:sp>
        <p:nvSpPr>
          <p:cNvPr id="4" name="Rectangle 3"/>
          <p:cNvSpPr/>
          <p:nvPr/>
        </p:nvSpPr>
        <p:spPr>
          <a:xfrm>
            <a:off x="196677" y="1124744"/>
            <a:ext cx="2215083" cy="4968552"/>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„Protingas namas" (angl. Smart </a:t>
            </a:r>
            <a:r>
              <a:rPr lang="en-US" sz="1200" dirty="0" smtClean="0">
                <a:solidFill>
                  <a:schemeClr val="tx1"/>
                </a:solidFill>
              </a:rPr>
              <a:t>House</a:t>
            </a:r>
            <a:r>
              <a:rPr lang="lt-LT" sz="1200" dirty="0" smtClean="0">
                <a:solidFill>
                  <a:schemeClr val="tx1"/>
                </a:solidFill>
              </a:rPr>
              <a:t>), </a:t>
            </a:r>
            <a:r>
              <a:rPr lang="lt-LT" sz="1200" dirty="0">
                <a:solidFill>
                  <a:schemeClr val="tx1"/>
                </a:solidFill>
              </a:rPr>
              <a:t>arba Intelektinis būstas, – tai inovatyvi pastato valdymo sistema, kuri suteikia galimybę optimizuoti visus pastate vykstančius procesus bei vieningai valdyti visas pastate esančias inžinerines </a:t>
            </a:r>
            <a:r>
              <a:rPr lang="lt-LT" sz="1200" dirty="0" smtClean="0">
                <a:solidFill>
                  <a:schemeClr val="tx1"/>
                </a:solidFill>
              </a:rPr>
              <a:t>sistemas.</a:t>
            </a:r>
          </a:p>
          <a:p>
            <a:pPr algn="just"/>
            <a:endParaRPr lang="lt-LT" sz="1200" dirty="0" smtClean="0">
              <a:solidFill>
                <a:schemeClr val="tx1"/>
              </a:solidFill>
            </a:endParaRPr>
          </a:p>
          <a:p>
            <a:pPr algn="just"/>
            <a:r>
              <a:rPr lang="lt-LT" sz="1200" dirty="0" smtClean="0">
                <a:solidFill>
                  <a:schemeClr val="tx1"/>
                </a:solidFill>
              </a:rPr>
              <a:t>„Protingo namo“ </a:t>
            </a:r>
            <a:r>
              <a:rPr lang="lt-LT" sz="1200" dirty="0">
                <a:solidFill>
                  <a:schemeClr val="tx1"/>
                </a:solidFill>
              </a:rPr>
              <a:t>valdymo sistema padeda maksimaliai išnaudoti pastate esančių prietaisų galimybes, taip pat nuolat stebėti </a:t>
            </a:r>
            <a:r>
              <a:rPr lang="lt-LT" sz="1200" dirty="0" smtClean="0">
                <a:solidFill>
                  <a:schemeClr val="tx1"/>
                </a:solidFill>
              </a:rPr>
              <a:t>pastato </a:t>
            </a:r>
            <a:r>
              <a:rPr lang="lt-LT" sz="1200" dirty="0">
                <a:solidFill>
                  <a:schemeClr val="tx1"/>
                </a:solidFill>
              </a:rPr>
              <a:t>būseną, paprastai ir greitai sumokėti mokesčius už komunalines paslaugas, apsisaugoti nuo nelaimių (tokių kaip vandens ar dujų nuotėkio, gaisro) bei atlikti daugelį kitų su pastato priežiūra bei naudojimu susijusių darbų ženkliai greičiau ir efektyviau. </a:t>
            </a:r>
          </a:p>
        </p:txBody>
      </p:sp>
      <p:sp>
        <p:nvSpPr>
          <p:cNvPr id="9" name="Rectangle 8"/>
          <p:cNvSpPr/>
          <p:nvPr/>
        </p:nvSpPr>
        <p:spPr>
          <a:xfrm>
            <a:off x="2555776" y="1484784"/>
            <a:ext cx="6192686" cy="237626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smtClean="0">
                <a:solidFill>
                  <a:schemeClr val="tx1"/>
                </a:solidFill>
              </a:rPr>
              <a:t>Apšvietimo </a:t>
            </a:r>
            <a:r>
              <a:rPr lang="lt-LT" sz="1200" dirty="0">
                <a:solidFill>
                  <a:schemeClr val="tx1"/>
                </a:solidFill>
              </a:rPr>
              <a:t>valdymas (valdomas apšvietimas pastate arba siauroje teritorijoje aplink pastatą);</a:t>
            </a:r>
          </a:p>
          <a:p>
            <a:pPr marL="171450" indent="-171450" algn="just">
              <a:buFont typeface="Arial" panose="020B0604020202020204" pitchFamily="34" charset="0"/>
              <a:buChar char="•"/>
            </a:pPr>
            <a:r>
              <a:rPr lang="lt-LT" sz="1200" dirty="0" smtClean="0">
                <a:solidFill>
                  <a:schemeClr val="tx1"/>
                </a:solidFill>
              </a:rPr>
              <a:t>Mikroklimato </a:t>
            </a:r>
            <a:r>
              <a:rPr lang="lt-LT" sz="1200" dirty="0">
                <a:solidFill>
                  <a:schemeClr val="tx1"/>
                </a:solidFill>
              </a:rPr>
              <a:t>palaikymas (temperatūros bei vėdinimo sistemos valdymas);</a:t>
            </a:r>
          </a:p>
          <a:p>
            <a:pPr marL="171450" indent="-171450" algn="just">
              <a:buFont typeface="Arial" panose="020B0604020202020204" pitchFamily="34" charset="0"/>
              <a:buChar char="•"/>
            </a:pPr>
            <a:r>
              <a:rPr lang="lt-LT" sz="1200" dirty="0" smtClean="0">
                <a:solidFill>
                  <a:schemeClr val="tx1"/>
                </a:solidFill>
              </a:rPr>
              <a:t>Pastato </a:t>
            </a:r>
            <a:r>
              <a:rPr lang="lt-LT" sz="1200" dirty="0">
                <a:solidFill>
                  <a:schemeClr val="tx1"/>
                </a:solidFill>
              </a:rPr>
              <a:t>apsauga (teritorijos stebėjimas, signalizacijos integravimas bei įėjimo kontrolė, automatizuotas spynų užrakinimas bei atrakinimas);</a:t>
            </a:r>
          </a:p>
          <a:p>
            <a:pPr marL="171450" indent="-171450" algn="just">
              <a:buFont typeface="Arial" panose="020B0604020202020204" pitchFamily="34" charset="0"/>
              <a:buChar char="•"/>
            </a:pPr>
            <a:r>
              <a:rPr lang="lt-LT" sz="1200" dirty="0" smtClean="0">
                <a:solidFill>
                  <a:schemeClr val="tx1"/>
                </a:solidFill>
              </a:rPr>
              <a:t>Avarinių </a:t>
            </a:r>
            <a:r>
              <a:rPr lang="lt-LT" sz="1200" dirty="0">
                <a:solidFill>
                  <a:schemeClr val="tx1"/>
                </a:solidFill>
              </a:rPr>
              <a:t>situacijų valdymas (bet kokio dujų ar vandens nuotėkio aptikimas ir sustabdymas);</a:t>
            </a:r>
          </a:p>
          <a:p>
            <a:pPr marL="171450" indent="-171450" algn="just">
              <a:buFont typeface="Arial" panose="020B0604020202020204" pitchFamily="34" charset="0"/>
              <a:buChar char="•"/>
            </a:pPr>
            <a:r>
              <a:rPr lang="lt-LT" sz="1200" dirty="0" smtClean="0">
                <a:solidFill>
                  <a:schemeClr val="tx1"/>
                </a:solidFill>
              </a:rPr>
              <a:t>Informacijos </a:t>
            </a:r>
            <a:r>
              <a:rPr lang="lt-LT" sz="1200" dirty="0">
                <a:solidFill>
                  <a:schemeClr val="tx1"/>
                </a:solidFill>
              </a:rPr>
              <a:t>rinkimas bei sisteminimas (pranešimai apie gedimus ar viršytas numatytas sąnaudas, reikiamų duomenų surinkimas iš apskaitos įrenginių, surinktų duomenų apdorojimas);</a:t>
            </a:r>
          </a:p>
          <a:p>
            <a:pPr marL="171450" indent="-171450" algn="just">
              <a:buFont typeface="Arial" panose="020B0604020202020204" pitchFamily="34" charset="0"/>
              <a:buChar char="•"/>
            </a:pPr>
            <a:r>
              <a:rPr lang="lt-LT" sz="1200" dirty="0" smtClean="0">
                <a:solidFill>
                  <a:schemeClr val="tx1"/>
                </a:solidFill>
              </a:rPr>
              <a:t>Kitos </a:t>
            </a:r>
            <a:r>
              <a:rPr lang="lt-LT" sz="1200" dirty="0">
                <a:solidFill>
                  <a:schemeClr val="tx1"/>
                </a:solidFill>
              </a:rPr>
              <a:t>būsto įrangos valdymas (elektros prietaisų, žaliuzių bei vartų valdymas, aplinkos priežiūra (ledo nuo laiptų bei įvažiavimo į garažą tirpinimas, aplinkos laistymas), pirties ar baseino paruošimas).</a:t>
            </a:r>
          </a:p>
        </p:txBody>
      </p:sp>
      <p:sp>
        <p:nvSpPr>
          <p:cNvPr id="10" name="Rectangle 9"/>
          <p:cNvSpPr/>
          <p:nvPr/>
        </p:nvSpPr>
        <p:spPr>
          <a:xfrm>
            <a:off x="2555777" y="1124744"/>
            <a:ext cx="6192686" cy="3600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Galimos sistemos </a:t>
            </a:r>
            <a:r>
              <a:rPr lang="lt-LT" sz="1200" dirty="0" smtClean="0"/>
              <a:t>funkcijos</a:t>
            </a:r>
            <a:endParaRPr lang="lt-LT" sz="1200" dirty="0"/>
          </a:p>
        </p:txBody>
      </p:sp>
      <p:sp>
        <p:nvSpPr>
          <p:cNvPr id="11" name="Rectangle 10"/>
          <p:cNvSpPr/>
          <p:nvPr/>
        </p:nvSpPr>
        <p:spPr>
          <a:xfrm>
            <a:off x="2556918" y="4349649"/>
            <a:ext cx="6192686" cy="170863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lt-LT" sz="1200" dirty="0" smtClean="0">
                <a:solidFill>
                  <a:schemeClr val="tx1"/>
                </a:solidFill>
              </a:rPr>
              <a:t>Energetinis </a:t>
            </a:r>
            <a:r>
              <a:rPr lang="lt-LT" sz="1200" dirty="0">
                <a:solidFill>
                  <a:schemeClr val="tx1"/>
                </a:solidFill>
              </a:rPr>
              <a:t>efektyvumas bei ženkliai sumažinamos išlaidos;</a:t>
            </a:r>
          </a:p>
          <a:p>
            <a:pPr marL="285750" indent="-285750" algn="just">
              <a:buFont typeface="Arial" panose="020B0604020202020204" pitchFamily="34" charset="0"/>
              <a:buChar char="•"/>
            </a:pPr>
            <a:r>
              <a:rPr lang="lt-LT" sz="1200" dirty="0" smtClean="0">
                <a:solidFill>
                  <a:schemeClr val="tx1"/>
                </a:solidFill>
              </a:rPr>
              <a:t>Komforto </a:t>
            </a:r>
            <a:r>
              <a:rPr lang="lt-LT" sz="1200" dirty="0">
                <a:solidFill>
                  <a:schemeClr val="tx1"/>
                </a:solidFill>
              </a:rPr>
              <a:t>pastato naudotojams bei valdytojams sukūrimas;</a:t>
            </a:r>
          </a:p>
          <a:p>
            <a:pPr marL="285750" indent="-285750" algn="just">
              <a:buFont typeface="Arial" panose="020B0604020202020204" pitchFamily="34" charset="0"/>
              <a:buChar char="•"/>
            </a:pPr>
            <a:r>
              <a:rPr lang="lt-LT" sz="1200" dirty="0" smtClean="0">
                <a:solidFill>
                  <a:schemeClr val="tx1"/>
                </a:solidFill>
              </a:rPr>
              <a:t>Žmogiškųjų </a:t>
            </a:r>
            <a:r>
              <a:rPr lang="lt-LT" sz="1200" dirty="0">
                <a:solidFill>
                  <a:schemeClr val="tx1"/>
                </a:solidFill>
              </a:rPr>
              <a:t>resursų poreikio bei laiko sąnaudų mažinimas;</a:t>
            </a:r>
          </a:p>
          <a:p>
            <a:pPr marL="285750" indent="-285750" algn="just">
              <a:buFont typeface="Arial" panose="020B0604020202020204" pitchFamily="34" charset="0"/>
              <a:buChar char="•"/>
            </a:pPr>
            <a:r>
              <a:rPr lang="lt-LT" sz="1200" dirty="0" smtClean="0">
                <a:solidFill>
                  <a:schemeClr val="tx1"/>
                </a:solidFill>
              </a:rPr>
              <a:t>Tiesioginio </a:t>
            </a:r>
            <a:r>
              <a:rPr lang="lt-LT" sz="1200" dirty="0">
                <a:solidFill>
                  <a:schemeClr val="tx1"/>
                </a:solidFill>
              </a:rPr>
              <a:t>bei nuotolinio valdymo galimybė;</a:t>
            </a:r>
          </a:p>
          <a:p>
            <a:pPr marL="285750" indent="-285750" algn="just">
              <a:buFont typeface="Arial" panose="020B0604020202020204" pitchFamily="34" charset="0"/>
              <a:buChar char="•"/>
            </a:pPr>
            <a:r>
              <a:rPr lang="lt-LT" sz="1200" dirty="0" smtClean="0">
                <a:solidFill>
                  <a:schemeClr val="tx1"/>
                </a:solidFill>
              </a:rPr>
              <a:t>Saugumo </a:t>
            </a:r>
            <a:r>
              <a:rPr lang="lt-LT" sz="1200" dirty="0">
                <a:solidFill>
                  <a:schemeClr val="tx1"/>
                </a:solidFill>
              </a:rPr>
              <a:t>didinimo galimybė;</a:t>
            </a:r>
          </a:p>
          <a:p>
            <a:pPr marL="285750" indent="-285750" algn="just">
              <a:buFont typeface="Arial" panose="020B0604020202020204" pitchFamily="34" charset="0"/>
              <a:buChar char="•"/>
            </a:pPr>
            <a:r>
              <a:rPr lang="lt-LT" sz="1200" dirty="0" smtClean="0">
                <a:solidFill>
                  <a:schemeClr val="tx1"/>
                </a:solidFill>
              </a:rPr>
              <a:t>Pridėtinės </a:t>
            </a:r>
            <a:r>
              <a:rPr lang="lt-LT" sz="1200" dirty="0">
                <a:solidFill>
                  <a:schemeClr val="tx1"/>
                </a:solidFill>
              </a:rPr>
              <a:t>pastato vertės kūrimas;</a:t>
            </a:r>
          </a:p>
          <a:p>
            <a:pPr marL="285750" indent="-285750" algn="just">
              <a:buFont typeface="Arial" panose="020B0604020202020204" pitchFamily="34" charset="0"/>
              <a:buChar char="•"/>
            </a:pPr>
            <a:r>
              <a:rPr lang="lt-LT" sz="1200" dirty="0" smtClean="0">
                <a:solidFill>
                  <a:schemeClr val="tx1"/>
                </a:solidFill>
              </a:rPr>
              <a:t>Lankstus </a:t>
            </a:r>
            <a:r>
              <a:rPr lang="lt-LT" sz="1200" dirty="0">
                <a:solidFill>
                  <a:schemeClr val="tx1"/>
                </a:solidFill>
              </a:rPr>
              <a:t>pritaikymas pagal individualius poreikius;</a:t>
            </a:r>
          </a:p>
          <a:p>
            <a:pPr marL="285750" indent="-2857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diegti pilnai arba dalimis (diegimas tik atskirose pastato vietose arba tik atskirų funkcijų diegimas).</a:t>
            </a:r>
          </a:p>
        </p:txBody>
      </p:sp>
      <p:sp>
        <p:nvSpPr>
          <p:cNvPr id="12" name="Rectangle 11"/>
          <p:cNvSpPr/>
          <p:nvPr/>
        </p:nvSpPr>
        <p:spPr>
          <a:xfrm>
            <a:off x="2555776" y="3991586"/>
            <a:ext cx="6192685" cy="35806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Pagrindiniai privalumai</a:t>
            </a:r>
          </a:p>
        </p:txBody>
      </p:sp>
      <p:sp>
        <p:nvSpPr>
          <p:cNvPr id="8" name="Rectangle 7"/>
          <p:cNvSpPr/>
          <p:nvPr>
            <p:custDataLst>
              <p:tags r:id="rId1"/>
            </p:custDataLst>
          </p:nvPr>
        </p:nvSpPr>
        <p:spPr>
          <a:xfrm>
            <a:off x="26289" y="414681"/>
            <a:ext cx="456596" cy="487362"/>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a:solidFill>
                  <a:schemeClr val="bg1"/>
                </a:solidFill>
                <a:latin typeface="+mj-lt"/>
              </a:rPr>
              <a:t>1</a:t>
            </a:r>
            <a:r>
              <a:rPr lang="en-US" sz="1400" b="1" dirty="0" smtClean="0">
                <a:solidFill>
                  <a:schemeClr val="bg1"/>
                </a:solidFill>
                <a:latin typeface="+mj-lt"/>
              </a:rPr>
              <a:t>.</a:t>
            </a:r>
            <a:endParaRPr lang="lt-LT" sz="1400" b="1" dirty="0">
              <a:solidFill>
                <a:schemeClr val="bg1"/>
              </a:solidFill>
              <a:latin typeface="+mj-lt"/>
            </a:endParaRPr>
          </a:p>
        </p:txBody>
      </p:sp>
    </p:spTree>
    <p:extLst>
      <p:ext uri="{BB962C8B-B14F-4D97-AF65-F5344CB8AC3E}">
        <p14:creationId xmlns:p14="http://schemas.microsoft.com/office/powerpoint/2010/main" val="759912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36" y="414681"/>
            <a:ext cx="8115029" cy="487362"/>
          </a:xfrm>
        </p:spPr>
        <p:txBody>
          <a:bodyPr/>
          <a:lstStyle/>
          <a:p>
            <a:r>
              <a:rPr lang="lt-LT" dirty="0" smtClean="0"/>
              <a:t>Protingo namo veikimo schema</a:t>
            </a:r>
            <a:endParaRPr lang="lt-LT" dirty="0"/>
          </a:p>
        </p:txBody>
      </p:sp>
      <p:sp>
        <p:nvSpPr>
          <p:cNvPr id="5" name="Rounded Rectangle 4"/>
          <p:cNvSpPr/>
          <p:nvPr/>
        </p:nvSpPr>
        <p:spPr>
          <a:xfrm>
            <a:off x="3205749" y="4111725"/>
            <a:ext cx="2590508" cy="2141811"/>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Iš anksto užprogramuotos automatinės sistemos funkcijos (pastato veikimas dujų ar vandens nuotėkio  atveju, apsauginės sistemos veikimas , nustatyti laistymo režimai ir kitos papildomo reguliavimo nereikalaujančios sistemos funkcijos).</a:t>
            </a:r>
            <a:endParaRPr lang="lt-LT" sz="1400" dirty="0">
              <a:solidFill>
                <a:schemeClr val="tx1"/>
              </a:solidFill>
            </a:endParaRPr>
          </a:p>
        </p:txBody>
      </p:sp>
      <p:sp>
        <p:nvSpPr>
          <p:cNvPr id="10" name="Rounded Rectangle 9"/>
          <p:cNvSpPr/>
          <p:nvPr/>
        </p:nvSpPr>
        <p:spPr>
          <a:xfrm>
            <a:off x="5907788" y="2302223"/>
            <a:ext cx="3124232" cy="1377466"/>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t-LT" sz="1400" dirty="0" smtClean="0">
                <a:solidFill>
                  <a:schemeClr val="tx1"/>
                </a:solidFill>
              </a:rPr>
              <a:t>Dažnai pagal poreikius reguliuojamos sistemos (apšvietimas, šildymas, vėdinimas) bei elektros prietaisai.</a:t>
            </a:r>
            <a:endParaRPr lang="lt-LT" sz="1400" dirty="0">
              <a:solidFill>
                <a:schemeClr val="tx1"/>
              </a:solidFill>
            </a:endParaRPr>
          </a:p>
        </p:txBody>
      </p:sp>
      <p:sp>
        <p:nvSpPr>
          <p:cNvPr id="11" name="Rounded Rectangle 10"/>
          <p:cNvSpPr/>
          <p:nvPr/>
        </p:nvSpPr>
        <p:spPr>
          <a:xfrm>
            <a:off x="119223" y="1908795"/>
            <a:ext cx="2545607" cy="1042394"/>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t-LT" sz="1400" dirty="0" smtClean="0">
                <a:solidFill>
                  <a:schemeClr val="tx1"/>
                </a:solidFill>
              </a:rPr>
              <a:t>Išoriniai valdikliai (mobilieji telefonai, kompiuteriai)</a:t>
            </a:r>
            <a:endParaRPr lang="lt-LT" sz="1400" dirty="0">
              <a:solidFill>
                <a:schemeClr val="tx1"/>
              </a:solidFill>
            </a:endParaRPr>
          </a:p>
        </p:txBody>
      </p:sp>
      <p:sp>
        <p:nvSpPr>
          <p:cNvPr id="12" name="Rounded Rectangle 11"/>
          <p:cNvSpPr/>
          <p:nvPr/>
        </p:nvSpPr>
        <p:spPr>
          <a:xfrm>
            <a:off x="143662" y="3080652"/>
            <a:ext cx="2442647" cy="1500476"/>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t-LT" sz="1400" dirty="0" smtClean="0">
                <a:solidFill>
                  <a:schemeClr val="tx1"/>
                </a:solidFill>
              </a:rPr>
              <a:t>Kambariuose esantys valdikliai (LCD panelės, reguliatoriai, distanciniai pulteliai ir kt.)</a:t>
            </a:r>
            <a:endParaRPr lang="lt-LT" sz="1400" dirty="0">
              <a:solidFill>
                <a:schemeClr val="tx1"/>
              </a:solidFill>
            </a:endParaRPr>
          </a:p>
        </p:txBody>
      </p:sp>
      <p:pic>
        <p:nvPicPr>
          <p:cNvPr id="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93" y="4017997"/>
            <a:ext cx="524688" cy="50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350" y="4053792"/>
            <a:ext cx="433516" cy="43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804" y="4063227"/>
            <a:ext cx="410560" cy="41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2454138"/>
            <a:ext cx="652463"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6363" y="2471774"/>
            <a:ext cx="613842" cy="409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5487" y="3088629"/>
            <a:ext cx="478211" cy="478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1397" y="3101205"/>
            <a:ext cx="593648" cy="43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l="7982" t="5867" r="11729" b="2803"/>
          <a:stretch/>
        </p:blipFill>
        <p:spPr bwMode="auto">
          <a:xfrm>
            <a:off x="8302921" y="3089446"/>
            <a:ext cx="442466" cy="45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0222" y="3138848"/>
            <a:ext cx="346067" cy="37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Rounded Rectangle 99"/>
          <p:cNvSpPr/>
          <p:nvPr/>
        </p:nvSpPr>
        <p:spPr>
          <a:xfrm>
            <a:off x="3062257" y="1206077"/>
            <a:ext cx="2877492" cy="43204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t-LT" sz="1400" dirty="0" smtClean="0">
                <a:solidFill>
                  <a:schemeClr val="tx1"/>
                </a:solidFill>
              </a:rPr>
              <a:t>Davikliai</a:t>
            </a:r>
            <a:endParaRPr lang="lt-LT" sz="1400" dirty="0">
              <a:solidFill>
                <a:schemeClr val="tx1"/>
              </a:solidFill>
            </a:endParaRPr>
          </a:p>
        </p:txBody>
      </p:sp>
      <p:pic>
        <p:nvPicPr>
          <p:cNvPr id="1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4162" y="1258331"/>
            <a:ext cx="315191" cy="315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20728" y="1275768"/>
            <a:ext cx="372155" cy="308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70252" y="1242201"/>
            <a:ext cx="384289" cy="334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51309" y="1343170"/>
            <a:ext cx="299528" cy="199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3541559" y="2466897"/>
            <a:ext cx="1918888" cy="1048119"/>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Pagrindinė pastato kompiuterinė sistema- valdymo blokas</a:t>
            </a:r>
            <a:endParaRPr lang="lt-LT" sz="1400" dirty="0">
              <a:solidFill>
                <a:schemeClr val="tx1"/>
              </a:solidFill>
            </a:endParaRPr>
          </a:p>
        </p:txBody>
      </p:sp>
      <p:sp>
        <p:nvSpPr>
          <p:cNvPr id="186" name="Rectangle 185"/>
          <p:cNvSpPr/>
          <p:nvPr/>
        </p:nvSpPr>
        <p:spPr>
          <a:xfrm>
            <a:off x="6135487" y="4270550"/>
            <a:ext cx="2904224" cy="1873500"/>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100" dirty="0" smtClean="0">
                <a:solidFill>
                  <a:schemeClr val="tx1"/>
                </a:solidFill>
              </a:rPr>
              <a:t>„Protingo namo“ veikimo pagrindas- pastato kompiuterinė sistema, valdanti tiek nuolatines iš anksto užprogramuotas, tiek nuolat keičiamas sistemos funkcijas. „Protingo namo“ kompiuterinė sistema gauna duomenis iš daviklių ir gali pagal juos vykdyti funkcijas arba perduoti šiuos duomenis pastato naudotojams/valdančiajam asmeniui ir laukti nurodymų, duodamų įvairiais valdikliais, kaip ir kokias funkcijas vykdyti toliau.</a:t>
            </a:r>
            <a:endParaRPr lang="lt-LT" sz="1100" dirty="0">
              <a:solidFill>
                <a:schemeClr val="tx1"/>
              </a:solidFill>
            </a:endParaRPr>
          </a:p>
        </p:txBody>
      </p:sp>
      <p:sp>
        <p:nvSpPr>
          <p:cNvPr id="167" name="Cloud 166"/>
          <p:cNvSpPr/>
          <p:nvPr/>
        </p:nvSpPr>
        <p:spPr>
          <a:xfrm>
            <a:off x="2701710" y="2489750"/>
            <a:ext cx="820485" cy="373275"/>
          </a:xfrm>
          <a:prstGeom prst="cloud">
            <a:avLst/>
          </a:prstGeom>
          <a:ln w="28575">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200" dirty="0" smtClean="0"/>
              <a:t>www</a:t>
            </a:r>
            <a:endParaRPr lang="lt-LT" sz="1400" dirty="0"/>
          </a:p>
        </p:txBody>
      </p:sp>
      <p:sp>
        <p:nvSpPr>
          <p:cNvPr id="54" name="Rectangle 53"/>
          <p:cNvSpPr/>
          <p:nvPr>
            <p:custDataLst>
              <p:tags r:id="rId1"/>
            </p:custDataLst>
          </p:nvPr>
        </p:nvSpPr>
        <p:spPr>
          <a:xfrm>
            <a:off x="15837" y="414681"/>
            <a:ext cx="457200" cy="487362"/>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a:solidFill>
                  <a:schemeClr val="bg1"/>
                </a:solidFill>
                <a:latin typeface="+mj-lt"/>
              </a:rPr>
              <a:t>1</a:t>
            </a:r>
            <a:r>
              <a:rPr lang="en-US" sz="1400" b="1" dirty="0" smtClean="0">
                <a:solidFill>
                  <a:schemeClr val="bg1"/>
                </a:solidFill>
                <a:latin typeface="+mj-lt"/>
              </a:rPr>
              <a:t>.</a:t>
            </a:r>
            <a:endParaRPr lang="lt-LT" sz="1400" b="1" dirty="0">
              <a:solidFill>
                <a:schemeClr val="bg1"/>
              </a:solidFill>
              <a:latin typeface="+mj-lt"/>
            </a:endParaRPr>
          </a:p>
        </p:txBody>
      </p:sp>
      <p:cxnSp>
        <p:nvCxnSpPr>
          <p:cNvPr id="34" name="Straight Arrow Connector 33"/>
          <p:cNvCxnSpPr>
            <a:stCxn id="100" idx="2"/>
            <a:endCxn id="4" idx="0"/>
          </p:cNvCxnSpPr>
          <p:nvPr/>
        </p:nvCxnSpPr>
        <p:spPr>
          <a:xfrm>
            <a:off x="4501003" y="1638125"/>
            <a:ext cx="0" cy="828772"/>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664830" y="2881002"/>
            <a:ext cx="836103" cy="0"/>
          </a:xfrm>
          <a:prstGeom prst="straightConnector1">
            <a:avLst/>
          </a:prstGeom>
          <a:ln w="28575">
            <a:solidFill>
              <a:schemeClr val="tx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586309" y="3212976"/>
            <a:ext cx="914624"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 idx="3"/>
            <a:endCxn id="10" idx="1"/>
          </p:cNvCxnSpPr>
          <p:nvPr/>
        </p:nvCxnSpPr>
        <p:spPr>
          <a:xfrm flipV="1">
            <a:off x="5460447" y="2990956"/>
            <a:ext cx="447341" cy="1"/>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5" idx="0"/>
            <a:endCxn id="4" idx="2"/>
          </p:cNvCxnSpPr>
          <p:nvPr/>
        </p:nvCxnSpPr>
        <p:spPr>
          <a:xfrm flipV="1">
            <a:off x="4501003" y="3515016"/>
            <a:ext cx="0" cy="59670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01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4681"/>
            <a:ext cx="7904498" cy="487362"/>
          </a:xfrm>
        </p:spPr>
        <p:txBody>
          <a:bodyPr/>
          <a:lstStyle/>
          <a:p>
            <a:r>
              <a:rPr lang="lt-LT" dirty="0"/>
              <a:t>Apšvietimo nuotolinio valdymo sprendimai</a:t>
            </a:r>
          </a:p>
        </p:txBody>
      </p:sp>
      <p:sp>
        <p:nvSpPr>
          <p:cNvPr id="3" name="Rectangle 2"/>
          <p:cNvSpPr/>
          <p:nvPr/>
        </p:nvSpPr>
        <p:spPr>
          <a:xfrm>
            <a:off x="3923930" y="1052736"/>
            <a:ext cx="4902234" cy="399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Paslaugos suteikiamos </a:t>
            </a:r>
            <a:r>
              <a:rPr lang="lt-LT" sz="1200" dirty="0" smtClean="0"/>
              <a:t>galimybės</a:t>
            </a:r>
            <a:endParaRPr lang="lt-LT" sz="1200" dirty="0"/>
          </a:p>
        </p:txBody>
      </p:sp>
      <p:sp>
        <p:nvSpPr>
          <p:cNvPr id="4" name="Rectangle 3"/>
          <p:cNvSpPr/>
          <p:nvPr/>
        </p:nvSpPr>
        <p:spPr>
          <a:xfrm>
            <a:off x="3923929" y="1451872"/>
            <a:ext cx="4899618" cy="112979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sistemą valdyti iš pasirinktos pastato vietos;</a:t>
            </a:r>
          </a:p>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pasirinkti norimą (ar kelis norimus) valdymo </a:t>
            </a:r>
            <a:r>
              <a:rPr lang="lt-LT" sz="1200" dirty="0" smtClean="0">
                <a:solidFill>
                  <a:schemeClr val="tx1"/>
                </a:solidFill>
              </a:rPr>
              <a:t>būdą (-</a:t>
            </a:r>
            <a:r>
              <a:rPr lang="lt-LT" sz="1200" dirty="0">
                <a:solidFill>
                  <a:schemeClr val="tx1"/>
                </a:solidFill>
              </a:rPr>
              <a:t>us), geriausiai </a:t>
            </a:r>
            <a:r>
              <a:rPr lang="lt-LT" sz="1200" dirty="0" smtClean="0">
                <a:solidFill>
                  <a:schemeClr val="tx1"/>
                </a:solidFill>
              </a:rPr>
              <a:t>atitinkantį (-</a:t>
            </a:r>
            <a:r>
              <a:rPr lang="lt-LT" sz="1200" dirty="0">
                <a:solidFill>
                  <a:schemeClr val="tx1"/>
                </a:solidFill>
              </a:rPr>
              <a:t>čius) poreikius;</a:t>
            </a:r>
          </a:p>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sukurti patogiausias sistemų grupes ir susieti jų valdymą.</a:t>
            </a:r>
          </a:p>
          <a:p>
            <a:pPr marL="171450" indent="-171450" algn="just">
              <a:buFont typeface="Arial" panose="020B0604020202020204" pitchFamily="34" charset="0"/>
              <a:buChar char="•"/>
            </a:pPr>
            <a:endParaRPr lang="lt-LT" sz="1200" dirty="0">
              <a:solidFill>
                <a:schemeClr val="tx1"/>
              </a:solidFill>
            </a:endParaRPr>
          </a:p>
        </p:txBody>
      </p:sp>
      <p:sp>
        <p:nvSpPr>
          <p:cNvPr id="5" name="Rectangle 4"/>
          <p:cNvSpPr/>
          <p:nvPr/>
        </p:nvSpPr>
        <p:spPr>
          <a:xfrm>
            <a:off x="181061" y="1073509"/>
            <a:ext cx="3528392" cy="1528935"/>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smtClean="0">
                <a:solidFill>
                  <a:schemeClr val="tx1"/>
                </a:solidFill>
              </a:rPr>
              <a:t>Apšvietimą </a:t>
            </a:r>
            <a:r>
              <a:rPr lang="lt-LT" sz="1200" dirty="0">
                <a:solidFill>
                  <a:schemeClr val="tx1"/>
                </a:solidFill>
              </a:rPr>
              <a:t>galima </a:t>
            </a:r>
            <a:r>
              <a:rPr lang="lt-LT" sz="1200" dirty="0" smtClean="0">
                <a:solidFill>
                  <a:schemeClr val="tx1"/>
                </a:solidFill>
              </a:rPr>
              <a:t>valdyti keliais būdais: </a:t>
            </a:r>
            <a:r>
              <a:rPr lang="lt-LT" sz="1200" dirty="0">
                <a:solidFill>
                  <a:schemeClr val="tx1"/>
                </a:solidFill>
              </a:rPr>
              <a:t>įprastais jungikliais, </a:t>
            </a:r>
            <a:r>
              <a:rPr lang="lt-LT" sz="1200" dirty="0" smtClean="0">
                <a:solidFill>
                  <a:schemeClr val="tx1"/>
                </a:solidFill>
              </a:rPr>
              <a:t>distanciniu pulteliu, kompiuteriais, mobiliaisiais telefonais bei LCD panele. Į </a:t>
            </a:r>
            <a:r>
              <a:rPr lang="lt-LT" sz="1200" dirty="0">
                <a:solidFill>
                  <a:schemeClr val="tx1"/>
                </a:solidFill>
              </a:rPr>
              <a:t>vieną funkciją gali būti sujungtos kelios sistemos, pavyzdžiui išeinant iš pastato yra galimybė vieno mygtuko paspaudimu išjungti visas pastate esančias šviesas, taip sutaupant ne tik laiko, bet ir elektros energijos sąnaudų dėl pamirštų patalpų ar šviestuvų. </a:t>
            </a:r>
          </a:p>
        </p:txBody>
      </p:sp>
      <p:sp>
        <p:nvSpPr>
          <p:cNvPr id="6" name="Rectangle 5"/>
          <p:cNvSpPr/>
          <p:nvPr/>
        </p:nvSpPr>
        <p:spPr>
          <a:xfrm>
            <a:off x="126329" y="2780928"/>
            <a:ext cx="8697217" cy="4135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Nuotolinio apšvietimo valdymo schema</a:t>
            </a:r>
            <a:endParaRPr lang="lt-LT" sz="1200" dirty="0"/>
          </a:p>
        </p:txBody>
      </p:sp>
      <p:sp>
        <p:nvSpPr>
          <p:cNvPr id="7" name="Rectangle 6"/>
          <p:cNvSpPr/>
          <p:nvPr/>
        </p:nvSpPr>
        <p:spPr>
          <a:xfrm>
            <a:off x="126330" y="3194448"/>
            <a:ext cx="8699834" cy="296448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endParaRPr lang="lt-LT" sz="1200" dirty="0">
              <a:solidFill>
                <a:schemeClr val="tx1"/>
              </a:solidFill>
            </a:endParaRPr>
          </a:p>
        </p:txBody>
      </p:sp>
      <p:sp>
        <p:nvSpPr>
          <p:cNvPr id="16" name="Rounded Rectangle 15"/>
          <p:cNvSpPr/>
          <p:nvPr/>
        </p:nvSpPr>
        <p:spPr>
          <a:xfrm>
            <a:off x="6012160" y="4323021"/>
            <a:ext cx="2376264"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Šviestuvai</a:t>
            </a:r>
            <a:endParaRPr lang="lt-LT" sz="1400" dirty="0">
              <a:solidFill>
                <a:schemeClr val="tx1"/>
              </a:solidFill>
            </a:endParaRPr>
          </a:p>
        </p:txBody>
      </p:sp>
      <p:sp>
        <p:nvSpPr>
          <p:cNvPr id="17" name="Rounded Rectangle 16"/>
          <p:cNvSpPr/>
          <p:nvPr/>
        </p:nvSpPr>
        <p:spPr>
          <a:xfrm>
            <a:off x="3635896" y="4343046"/>
            <a:ext cx="1512168"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Pastato kompiuterinė sistema</a:t>
            </a:r>
            <a:endParaRPr lang="lt-LT" sz="1400" dirty="0">
              <a:solidFill>
                <a:schemeClr val="tx1"/>
              </a:solidFill>
            </a:endParaRPr>
          </a:p>
        </p:txBody>
      </p:sp>
      <p:sp>
        <p:nvSpPr>
          <p:cNvPr id="18" name="Rounded Rectangle 17"/>
          <p:cNvSpPr/>
          <p:nvPr/>
        </p:nvSpPr>
        <p:spPr>
          <a:xfrm>
            <a:off x="369826" y="3992399"/>
            <a:ext cx="2329967" cy="534905"/>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LCD panelė</a:t>
            </a:r>
            <a:endParaRPr lang="lt-LT" sz="1400" dirty="0">
              <a:solidFill>
                <a:schemeClr val="tx1"/>
              </a:solidFill>
            </a:endParaRPr>
          </a:p>
        </p:txBody>
      </p:sp>
      <p:sp>
        <p:nvSpPr>
          <p:cNvPr id="19" name="Rounded Rectangle 18"/>
          <p:cNvSpPr/>
          <p:nvPr/>
        </p:nvSpPr>
        <p:spPr>
          <a:xfrm>
            <a:off x="369826" y="4665106"/>
            <a:ext cx="2352801" cy="60705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Distancinis pultelis</a:t>
            </a:r>
            <a:endParaRPr lang="lt-LT" sz="1400" dirty="0">
              <a:solidFill>
                <a:schemeClr val="tx1"/>
              </a:solidFill>
            </a:endParaRPr>
          </a:p>
        </p:txBody>
      </p:sp>
      <p:sp>
        <p:nvSpPr>
          <p:cNvPr id="20" name="Rounded Rectangle 19"/>
          <p:cNvSpPr/>
          <p:nvPr/>
        </p:nvSpPr>
        <p:spPr>
          <a:xfrm>
            <a:off x="380626" y="5438539"/>
            <a:ext cx="2319167" cy="58274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Įprasti jungikliai</a:t>
            </a:r>
            <a:endParaRPr lang="lt-LT" sz="1400" dirty="0">
              <a:solidFill>
                <a:schemeClr val="tx1"/>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486" y="4720759"/>
            <a:ext cx="511020" cy="51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6966" b="19253"/>
          <a:stretch/>
        </p:blipFill>
        <p:spPr bwMode="auto">
          <a:xfrm>
            <a:off x="1921705" y="4077072"/>
            <a:ext cx="586369"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6012160" y="5301208"/>
            <a:ext cx="2376264"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Šviestuvai</a:t>
            </a:r>
            <a:endParaRPr lang="lt-LT" sz="1400" dirty="0">
              <a:solidFill>
                <a:schemeClr val="tx1"/>
              </a:solidFill>
            </a:endParaRPr>
          </a:p>
        </p:txBody>
      </p:sp>
      <p:sp>
        <p:nvSpPr>
          <p:cNvPr id="24" name="Rounded Rectangle 23"/>
          <p:cNvSpPr/>
          <p:nvPr/>
        </p:nvSpPr>
        <p:spPr>
          <a:xfrm>
            <a:off x="6012160" y="3350118"/>
            <a:ext cx="2376264" cy="797877"/>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Šviestuvai</a:t>
            </a:r>
            <a:endParaRPr lang="lt-LT" sz="1400" dirty="0">
              <a:solidFill>
                <a:schemeClr val="tx1"/>
              </a:solidFill>
            </a:endParaRPr>
          </a:p>
        </p:txBody>
      </p:sp>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700" y="5507204"/>
            <a:ext cx="669802" cy="445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0974" y="3411447"/>
            <a:ext cx="663724" cy="65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8847" y="4425723"/>
            <a:ext cx="485851" cy="554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0974" y="5414542"/>
            <a:ext cx="701055" cy="56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1.</a:t>
            </a:r>
            <a:r>
              <a:rPr lang="en-US" sz="1400" b="1" dirty="0">
                <a:solidFill>
                  <a:schemeClr val="bg1"/>
                </a:solidFill>
                <a:latin typeface="+mj-lt"/>
              </a:rPr>
              <a:t>1</a:t>
            </a:r>
            <a:endParaRPr lang="lt-LT" sz="1400" b="1" dirty="0">
              <a:solidFill>
                <a:schemeClr val="bg1"/>
              </a:solidFill>
              <a:latin typeface="+mj-lt"/>
            </a:endParaRPr>
          </a:p>
        </p:txBody>
      </p:sp>
      <p:sp>
        <p:nvSpPr>
          <p:cNvPr id="32" name="Rounded Rectangle 31"/>
          <p:cNvSpPr/>
          <p:nvPr/>
        </p:nvSpPr>
        <p:spPr>
          <a:xfrm>
            <a:off x="380626" y="3297510"/>
            <a:ext cx="2329967" cy="546423"/>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Kompiuteris/ </a:t>
            </a:r>
          </a:p>
          <a:p>
            <a:r>
              <a:rPr lang="lt-LT" sz="1400" dirty="0" smtClean="0">
                <a:solidFill>
                  <a:schemeClr val="tx1"/>
                </a:solidFill>
              </a:rPr>
              <a:t>mobilusis telefonas</a:t>
            </a:r>
            <a:endParaRPr lang="lt-LT" sz="1400" dirty="0">
              <a:solidFill>
                <a:schemeClr val="tx1"/>
              </a:solidFill>
            </a:endParaRPr>
          </a:p>
        </p:txBody>
      </p:sp>
      <p:pic>
        <p:nvPicPr>
          <p:cNvPr id="3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6775" y="3502970"/>
            <a:ext cx="308243" cy="20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5257" y="3490411"/>
            <a:ext cx="335342" cy="223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507" name="Straight Arrow Connector 21506"/>
          <p:cNvCxnSpPr>
            <a:stCxn id="32" idx="3"/>
          </p:cNvCxnSpPr>
          <p:nvPr/>
        </p:nvCxnSpPr>
        <p:spPr>
          <a:xfrm>
            <a:off x="2710593" y="3570722"/>
            <a:ext cx="853295" cy="956582"/>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18" name="Straight Arrow Connector 21517"/>
          <p:cNvCxnSpPr>
            <a:stCxn id="18" idx="3"/>
          </p:cNvCxnSpPr>
          <p:nvPr/>
        </p:nvCxnSpPr>
        <p:spPr>
          <a:xfrm>
            <a:off x="2699793" y="4259852"/>
            <a:ext cx="864095" cy="405254"/>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20" name="Straight Arrow Connector 21519"/>
          <p:cNvCxnSpPr>
            <a:stCxn id="19" idx="3"/>
          </p:cNvCxnSpPr>
          <p:nvPr/>
        </p:nvCxnSpPr>
        <p:spPr>
          <a:xfrm flipV="1">
            <a:off x="2722627" y="4797153"/>
            <a:ext cx="841261" cy="171478"/>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521" name="Cloud 21520"/>
          <p:cNvSpPr/>
          <p:nvPr/>
        </p:nvSpPr>
        <p:spPr>
          <a:xfrm>
            <a:off x="2917363" y="3713972"/>
            <a:ext cx="792090" cy="421677"/>
          </a:xfrm>
          <a:prstGeom prst="cloud">
            <a:avLst/>
          </a:prstGeom>
          <a:ln w="28575">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t-LT" sz="1200" dirty="0" smtClean="0"/>
              <a:t>www</a:t>
            </a:r>
            <a:endParaRPr lang="lt-LT" sz="1200" dirty="0"/>
          </a:p>
        </p:txBody>
      </p:sp>
      <p:cxnSp>
        <p:nvCxnSpPr>
          <p:cNvPr id="21523" name="Straight Arrow Connector 21522"/>
          <p:cNvCxnSpPr>
            <a:stCxn id="20" idx="3"/>
          </p:cNvCxnSpPr>
          <p:nvPr/>
        </p:nvCxnSpPr>
        <p:spPr>
          <a:xfrm>
            <a:off x="2699793" y="5729913"/>
            <a:ext cx="3312367"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25" name="Straight Arrow Connector 21524"/>
          <p:cNvCxnSpPr>
            <a:stCxn id="17" idx="3"/>
          </p:cNvCxnSpPr>
          <p:nvPr/>
        </p:nvCxnSpPr>
        <p:spPr>
          <a:xfrm flipV="1">
            <a:off x="5148064" y="3781560"/>
            <a:ext cx="792088" cy="921526"/>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27" name="Straight Arrow Connector 21526"/>
          <p:cNvCxnSpPr>
            <a:stCxn id="17" idx="3"/>
          </p:cNvCxnSpPr>
          <p:nvPr/>
        </p:nvCxnSpPr>
        <p:spPr>
          <a:xfrm>
            <a:off x="5148064" y="4703086"/>
            <a:ext cx="853296"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29" name="Straight Arrow Connector 21528"/>
          <p:cNvCxnSpPr>
            <a:stCxn id="17" idx="3"/>
          </p:cNvCxnSpPr>
          <p:nvPr/>
        </p:nvCxnSpPr>
        <p:spPr>
          <a:xfrm>
            <a:off x="5148064" y="4703086"/>
            <a:ext cx="792088" cy="804118"/>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941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14681"/>
            <a:ext cx="7904498" cy="487362"/>
          </a:xfrm>
        </p:spPr>
        <p:txBody>
          <a:bodyPr/>
          <a:lstStyle/>
          <a:p>
            <a:r>
              <a:rPr lang="lt-LT" dirty="0"/>
              <a:t>Apšvietimo intensyvumo reguliavimo sprendimai</a:t>
            </a:r>
          </a:p>
        </p:txBody>
      </p:sp>
      <p:sp>
        <p:nvSpPr>
          <p:cNvPr id="3" name="Rectangle 2"/>
          <p:cNvSpPr/>
          <p:nvPr/>
        </p:nvSpPr>
        <p:spPr>
          <a:xfrm>
            <a:off x="4788025" y="1279892"/>
            <a:ext cx="3921547"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Paslaugos suteikiamos </a:t>
            </a:r>
            <a:r>
              <a:rPr lang="lt-LT" sz="1200" dirty="0" smtClean="0"/>
              <a:t>galimybės</a:t>
            </a:r>
            <a:endParaRPr lang="lt-LT" sz="1200" dirty="0"/>
          </a:p>
        </p:txBody>
      </p:sp>
      <p:sp>
        <p:nvSpPr>
          <p:cNvPr id="5" name="Rectangle 4"/>
          <p:cNvSpPr/>
          <p:nvPr/>
        </p:nvSpPr>
        <p:spPr>
          <a:xfrm>
            <a:off x="395536" y="1293066"/>
            <a:ext cx="4181361" cy="2063926"/>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„Protingas namas“ suteikia galimybę įvairiai reguliuoti apšvietimo intensyvumą- naktį koridoriaus lempos šviečia blankiau, vieno mygtuko paspaudimu galima įjungti keletą šviestuvų grupių norimu intensyvumu. Šviestuvai gali būti nustatyti taip, kad reaguotų į lauko apšviestumą, paros laiką ar norimą sukurti nuotaiką</a:t>
            </a:r>
            <a:r>
              <a:rPr lang="lt-LT" sz="1200" dirty="0" smtClean="0">
                <a:solidFill>
                  <a:schemeClr val="tx1"/>
                </a:solidFill>
              </a:rPr>
              <a:t>. Apšvietimo </a:t>
            </a:r>
            <a:r>
              <a:rPr lang="lt-LT" sz="1200" dirty="0">
                <a:solidFill>
                  <a:schemeClr val="tx1"/>
                </a:solidFill>
              </a:rPr>
              <a:t>intensyvumo reguliavimo sistema yra lanksčiai pritaikoma, kad atitiktų visų poreikius.</a:t>
            </a:r>
          </a:p>
        </p:txBody>
      </p:sp>
      <p:sp>
        <p:nvSpPr>
          <p:cNvPr id="6" name="Rectangle 5"/>
          <p:cNvSpPr/>
          <p:nvPr/>
        </p:nvSpPr>
        <p:spPr>
          <a:xfrm>
            <a:off x="4788025" y="1711941"/>
            <a:ext cx="3921546" cy="164505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pritaikyti šviesos intensyvumą prie paros meto, iš lauko sklindančios šviesos stiprumo ar norimos sukurti patalpos atmosferos;</a:t>
            </a:r>
          </a:p>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nustatyti šviestuvų grupes, kurių intensyvumas bus reguliuojamas kartu;</a:t>
            </a:r>
          </a:p>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iš anksto sukurti norimus rėžimus, kuriuos vėliau galima nustatyti ar pagal poreikį keisti tarpusavyje vienu mygtuko paspaudimu.</a:t>
            </a:r>
          </a:p>
        </p:txBody>
      </p:sp>
      <p:sp>
        <p:nvSpPr>
          <p:cNvPr id="7" name="Rectangle 6"/>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1.</a:t>
            </a:r>
            <a:r>
              <a:rPr lang="en-US" sz="1400" b="1" dirty="0">
                <a:solidFill>
                  <a:schemeClr val="bg1"/>
                </a:solidFill>
                <a:latin typeface="+mj-lt"/>
              </a:rPr>
              <a:t>2</a:t>
            </a:r>
            <a:endParaRPr lang="lt-LT" sz="1400" b="1" dirty="0">
              <a:solidFill>
                <a:schemeClr val="bg1"/>
              </a:solidFill>
              <a:latin typeface="+mj-lt"/>
            </a:endParaRPr>
          </a:p>
        </p:txBody>
      </p:sp>
      <p:sp>
        <p:nvSpPr>
          <p:cNvPr id="8" name="Rectangle 7"/>
          <p:cNvSpPr/>
          <p:nvPr/>
        </p:nvSpPr>
        <p:spPr>
          <a:xfrm>
            <a:off x="395535" y="3933056"/>
            <a:ext cx="8314035" cy="222111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sz="1200" dirty="0">
              <a:solidFill>
                <a:schemeClr val="tx1"/>
              </a:solidFill>
            </a:endParaRPr>
          </a:p>
        </p:txBody>
      </p:sp>
      <p:sp>
        <p:nvSpPr>
          <p:cNvPr id="9" name="Rectangle 8"/>
          <p:cNvSpPr/>
          <p:nvPr/>
        </p:nvSpPr>
        <p:spPr>
          <a:xfrm>
            <a:off x="395535" y="3501008"/>
            <a:ext cx="8314037"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Apšvietimo intensyvumo reguliavimo schema</a:t>
            </a:r>
            <a:endParaRPr lang="lt-LT" sz="1200" dirty="0"/>
          </a:p>
        </p:txBody>
      </p:sp>
      <p:sp>
        <p:nvSpPr>
          <p:cNvPr id="10" name="Rounded Rectangle 9"/>
          <p:cNvSpPr/>
          <p:nvPr/>
        </p:nvSpPr>
        <p:spPr>
          <a:xfrm>
            <a:off x="3707904" y="4786020"/>
            <a:ext cx="1512168"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Pastato kompiuterinė sistema</a:t>
            </a:r>
            <a:endParaRPr lang="lt-LT" sz="1400" dirty="0">
              <a:solidFill>
                <a:schemeClr val="tx1"/>
              </a:solidFill>
            </a:endParaRPr>
          </a:p>
        </p:txBody>
      </p:sp>
      <p:sp>
        <p:nvSpPr>
          <p:cNvPr id="11" name="Rounded Rectangle 10"/>
          <p:cNvSpPr/>
          <p:nvPr/>
        </p:nvSpPr>
        <p:spPr>
          <a:xfrm>
            <a:off x="680012" y="4930019"/>
            <a:ext cx="1512168" cy="503176"/>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Distancinis pultelis</a:t>
            </a:r>
            <a:endParaRPr lang="lt-LT" sz="1400" dirty="0">
              <a:solidFill>
                <a:schemeClr val="tx1"/>
              </a:solidFill>
            </a:endParaRPr>
          </a:p>
        </p:txBody>
      </p:sp>
      <p:sp>
        <p:nvSpPr>
          <p:cNvPr id="12" name="Rounded Rectangle 11"/>
          <p:cNvSpPr/>
          <p:nvPr/>
        </p:nvSpPr>
        <p:spPr>
          <a:xfrm>
            <a:off x="683568" y="5582950"/>
            <a:ext cx="1512168" cy="428587"/>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LCD panelė</a:t>
            </a:r>
            <a:endParaRPr lang="lt-LT" sz="1400" dirty="0">
              <a:solidFill>
                <a:schemeClr val="tx1"/>
              </a:solidFill>
            </a:endParaRPr>
          </a:p>
        </p:txBody>
      </p:sp>
      <p:sp>
        <p:nvSpPr>
          <p:cNvPr id="13" name="Rounded Rectangle 12"/>
          <p:cNvSpPr/>
          <p:nvPr/>
        </p:nvSpPr>
        <p:spPr>
          <a:xfrm>
            <a:off x="680012" y="4038737"/>
            <a:ext cx="1512168" cy="509614"/>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Šviesos jutikliai</a:t>
            </a:r>
            <a:endParaRPr lang="lt-LT" sz="1400" dirty="0">
              <a:solidFill>
                <a:schemeClr val="tx1"/>
              </a:solidFill>
            </a:endParaRPr>
          </a:p>
        </p:txBody>
      </p:sp>
      <p:sp>
        <p:nvSpPr>
          <p:cNvPr id="15" name="Rounded Rectangle 14"/>
          <p:cNvSpPr/>
          <p:nvPr/>
        </p:nvSpPr>
        <p:spPr>
          <a:xfrm>
            <a:off x="6444208" y="4469467"/>
            <a:ext cx="1659073" cy="1244884"/>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t-LT" sz="1400" dirty="0" smtClean="0">
                <a:solidFill>
                  <a:schemeClr val="tx1"/>
                </a:solidFill>
              </a:rPr>
              <a:t>Atskiri šviestuvai ar šviestuvų grupės</a:t>
            </a:r>
            <a:endParaRPr lang="lt-LT" sz="1400" dirty="0">
              <a:solidFill>
                <a:schemeClr val="tx1"/>
              </a:solidFill>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541" y="5043614"/>
            <a:ext cx="301760" cy="30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6966" b="19253"/>
          <a:stretch/>
        </p:blipFill>
        <p:spPr bwMode="auto">
          <a:xfrm>
            <a:off x="1681397" y="5677665"/>
            <a:ext cx="418047" cy="25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2880" y="5075287"/>
            <a:ext cx="553496" cy="553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9876" y="5300665"/>
            <a:ext cx="286674" cy="32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a:stCxn id="11" idx="3"/>
          </p:cNvCxnSpPr>
          <p:nvPr/>
        </p:nvCxnSpPr>
        <p:spPr>
          <a:xfrm>
            <a:off x="2192180" y="5181607"/>
            <a:ext cx="1515724" cy="12887"/>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192180" y="4281947"/>
            <a:ext cx="1515724" cy="809962"/>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3"/>
          </p:cNvCxnSpPr>
          <p:nvPr/>
        </p:nvCxnSpPr>
        <p:spPr>
          <a:xfrm flipV="1">
            <a:off x="2195736" y="5306202"/>
            <a:ext cx="1512168" cy="491042"/>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0" idx="3"/>
          </p:cNvCxnSpPr>
          <p:nvPr/>
        </p:nvCxnSpPr>
        <p:spPr>
          <a:xfrm>
            <a:off x="5220072" y="5146060"/>
            <a:ext cx="1224136"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279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9511" y="3645024"/>
            <a:ext cx="8752083" cy="2502517"/>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endParaRPr lang="lt-LT" sz="1400" dirty="0">
              <a:solidFill>
                <a:schemeClr val="tx1"/>
              </a:solidFill>
            </a:endParaRPr>
          </a:p>
        </p:txBody>
      </p:sp>
      <p:sp>
        <p:nvSpPr>
          <p:cNvPr id="12" name="Rounded Rectangle 11"/>
          <p:cNvSpPr/>
          <p:nvPr/>
        </p:nvSpPr>
        <p:spPr>
          <a:xfrm>
            <a:off x="635506" y="5048682"/>
            <a:ext cx="2213779"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Šviesumo jutikliai</a:t>
            </a:r>
            <a:endParaRPr lang="lt-LT" sz="1400" dirty="0">
              <a:solidFill>
                <a:schemeClr val="tx1"/>
              </a:solidFill>
            </a:endParaRPr>
          </a:p>
        </p:txBody>
      </p:sp>
      <p:sp>
        <p:nvSpPr>
          <p:cNvPr id="2" name="Title 1"/>
          <p:cNvSpPr>
            <a:spLocks noGrp="1"/>
          </p:cNvSpPr>
          <p:nvPr>
            <p:ph type="title"/>
          </p:nvPr>
        </p:nvSpPr>
        <p:spPr>
          <a:xfrm>
            <a:off x="683568" y="414681"/>
            <a:ext cx="7904498" cy="487362"/>
          </a:xfrm>
        </p:spPr>
        <p:txBody>
          <a:bodyPr/>
          <a:lstStyle/>
          <a:p>
            <a:r>
              <a:rPr lang="lt-LT" dirty="0"/>
              <a:t>Apšvietimo automatinio įsijungimo sprendimai</a:t>
            </a:r>
          </a:p>
        </p:txBody>
      </p:sp>
      <p:sp>
        <p:nvSpPr>
          <p:cNvPr id="3" name="Rectangle 2"/>
          <p:cNvSpPr/>
          <p:nvPr/>
        </p:nvSpPr>
        <p:spPr>
          <a:xfrm>
            <a:off x="5364088" y="1106213"/>
            <a:ext cx="3567506"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Paslaugos suteikiamos </a:t>
            </a:r>
            <a:r>
              <a:rPr lang="lt-LT" sz="1200" dirty="0" smtClean="0"/>
              <a:t>galimybės</a:t>
            </a:r>
            <a:endParaRPr lang="lt-LT" sz="1200" dirty="0"/>
          </a:p>
        </p:txBody>
      </p:sp>
      <p:sp>
        <p:nvSpPr>
          <p:cNvPr id="5" name="Rectangle 4"/>
          <p:cNvSpPr/>
          <p:nvPr/>
        </p:nvSpPr>
        <p:spPr>
          <a:xfrm>
            <a:off x="179511" y="1106213"/>
            <a:ext cx="5007034" cy="1890739"/>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Apšvietimo automatinis įjungimas suteikia itin daug papildomų galimybių. Elektros taupymui itin didelę įtaką daro tai, jog judesio daviklių pagalba apšvietimas automatiškai įsijungia tik tuomet, kai patalpoje yra žmonių, taigi elektros energija neeikvojama tuščių patalpų apšvietimui. Taip pat automatinio apšvietimo sistema suteikia ir papildomo saugumo- kai pastate nėra žmonių, tačiau numanoma įsilaužimo grėsmė, būsto kompiuterinė sistema naudoja apšvietimo scenas imituodama žmonių buvimą pastate. Tuo tarpu apšvietimas lauke automatiškai įsijungia sutemus, kam nors einant ar privažiuojant prie pastato, šviesos paniškai žybsi arba šviečia kaukiant signalizacijos sirenai. </a:t>
            </a:r>
          </a:p>
        </p:txBody>
      </p:sp>
      <p:sp>
        <p:nvSpPr>
          <p:cNvPr id="6" name="Rectangle 5"/>
          <p:cNvSpPr/>
          <p:nvPr/>
        </p:nvSpPr>
        <p:spPr>
          <a:xfrm>
            <a:off x="5364088" y="1527839"/>
            <a:ext cx="3583701" cy="146911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apšviesti patalpas tik tuomet, kai jose yra žmonių;</a:t>
            </a:r>
          </a:p>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naudoti apšvietimo scenas, imituojančias žmonių buvimą pastate;</a:t>
            </a:r>
          </a:p>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nustatyti apšvietimą lauke, automatiškai įsijungiantį, kai užfiksuojamas bet koks judėjimas.</a:t>
            </a:r>
          </a:p>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suderinti šviesas su signalizacija.</a:t>
            </a:r>
          </a:p>
        </p:txBody>
      </p:sp>
      <p:sp>
        <p:nvSpPr>
          <p:cNvPr id="7" name="Rectangle 6"/>
          <p:cNvSpPr/>
          <p:nvPr/>
        </p:nvSpPr>
        <p:spPr>
          <a:xfrm>
            <a:off x="179511" y="3199441"/>
            <a:ext cx="8752083" cy="44558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Apšvietimo automatinio įsijungimo schema</a:t>
            </a:r>
            <a:endParaRPr lang="lt-LT" sz="12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577" y="5201082"/>
            <a:ext cx="498577" cy="47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5632952" y="3914211"/>
            <a:ext cx="2486608" cy="928152"/>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Lauko šviestuvai/</a:t>
            </a:r>
          </a:p>
          <a:p>
            <a:r>
              <a:rPr lang="lt-LT" sz="1400" dirty="0" smtClean="0">
                <a:solidFill>
                  <a:schemeClr val="tx1"/>
                </a:solidFill>
              </a:rPr>
              <a:t>šviestuvų grupės</a:t>
            </a:r>
            <a:endParaRPr lang="lt-LT" sz="1400" dirty="0">
              <a:solidFill>
                <a:schemeClr val="tx1"/>
              </a:solidFill>
            </a:endParaRPr>
          </a:p>
        </p:txBody>
      </p:sp>
      <p:sp>
        <p:nvSpPr>
          <p:cNvPr id="10" name="Rounded Rectangle 9"/>
          <p:cNvSpPr/>
          <p:nvPr/>
        </p:nvSpPr>
        <p:spPr>
          <a:xfrm>
            <a:off x="5637761" y="5046465"/>
            <a:ext cx="2481799" cy="928152"/>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Pastato šviestuvai/</a:t>
            </a:r>
          </a:p>
          <a:p>
            <a:r>
              <a:rPr lang="lt-LT" sz="1400" dirty="0" smtClean="0">
                <a:solidFill>
                  <a:schemeClr val="tx1"/>
                </a:solidFill>
              </a:rPr>
              <a:t>šviestuvų grupės</a:t>
            </a:r>
            <a:endParaRPr lang="lt-LT" sz="1400" dirty="0">
              <a:solidFill>
                <a:schemeClr val="tx1"/>
              </a:solidFill>
            </a:endParaRPr>
          </a:p>
        </p:txBody>
      </p:sp>
      <p:sp>
        <p:nvSpPr>
          <p:cNvPr id="11" name="Rounded Rectangle 10"/>
          <p:cNvSpPr/>
          <p:nvPr/>
        </p:nvSpPr>
        <p:spPr>
          <a:xfrm>
            <a:off x="3563888" y="4536674"/>
            <a:ext cx="1512168"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Pastato kompiuterinė sistema</a:t>
            </a:r>
            <a:endParaRPr lang="lt-LT" sz="1400" dirty="0">
              <a:solidFill>
                <a:schemeClr val="tx1"/>
              </a:solidFill>
            </a:endParaRPr>
          </a:p>
        </p:txBody>
      </p:sp>
      <p:sp>
        <p:nvSpPr>
          <p:cNvPr id="13" name="Rounded Rectangle 12"/>
          <p:cNvSpPr/>
          <p:nvPr/>
        </p:nvSpPr>
        <p:spPr>
          <a:xfrm>
            <a:off x="623531" y="4075679"/>
            <a:ext cx="2237727"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Judesio jutikliai</a:t>
            </a:r>
            <a:endParaRPr lang="lt-LT" sz="1400" dirty="0">
              <a:solidFill>
                <a:schemeClr val="tx1"/>
              </a:solidFill>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8577" y="4212238"/>
            <a:ext cx="476404" cy="476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0494" y="4078831"/>
            <a:ext cx="615209" cy="615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3250" y="5256754"/>
            <a:ext cx="553496" cy="553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custDataLst>
              <p:tags r:id="rId1"/>
            </p:custDataLst>
          </p:nvPr>
        </p:nvSpPr>
        <p:spPr>
          <a:xfrm>
            <a:off x="107504" y="403665"/>
            <a:ext cx="576064" cy="509394"/>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1.</a:t>
            </a:r>
            <a:r>
              <a:rPr lang="en-US" sz="1400" b="1" dirty="0">
                <a:solidFill>
                  <a:schemeClr val="bg1"/>
                </a:solidFill>
                <a:latin typeface="+mj-lt"/>
              </a:rPr>
              <a:t>3</a:t>
            </a:r>
            <a:endParaRPr lang="lt-LT" sz="1400" b="1" dirty="0">
              <a:solidFill>
                <a:schemeClr val="bg1"/>
              </a:solidFill>
              <a:latin typeface="+mj-lt"/>
            </a:endParaRPr>
          </a:p>
        </p:txBody>
      </p:sp>
      <p:cxnSp>
        <p:nvCxnSpPr>
          <p:cNvPr id="15" name="Straight Arrow Connector 14"/>
          <p:cNvCxnSpPr/>
          <p:nvPr/>
        </p:nvCxnSpPr>
        <p:spPr>
          <a:xfrm>
            <a:off x="2861258" y="4685890"/>
            <a:ext cx="702630"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849285" y="5157192"/>
            <a:ext cx="714603"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076056" y="4685890"/>
            <a:ext cx="556896"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076056" y="5157192"/>
            <a:ext cx="556896"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861258" y="4212238"/>
            <a:ext cx="2771694"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861258" y="5544287"/>
            <a:ext cx="2817965" cy="2756"/>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933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ext uri="{D42A27DB-BD31-4B8C-83A1-F6EECF244321}">
                <p14:modId xmlns:p14="http://schemas.microsoft.com/office/powerpoint/2010/main" val="4604054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339" name="think-cell Slide" r:id="rId32" imgW="270" imgH="270" progId="TCLayout.ActiveDocument.1">
                  <p:embed/>
                </p:oleObj>
              </mc:Choice>
              <mc:Fallback>
                <p:oleObj name="think-cell Slide" r:id="rId32" imgW="270" imgH="270" progId="TCLayout.ActiveDocument.1">
                  <p:embed/>
                  <p:pic>
                    <p:nvPicPr>
                      <p:cNvPr id="0" name=""/>
                      <p:cNvPicPr/>
                      <p:nvPr/>
                    </p:nvPicPr>
                    <p:blipFill>
                      <a:blip r:embed="rId33"/>
                      <a:stretch>
                        <a:fillRect/>
                      </a:stretch>
                    </p:blipFill>
                    <p:spPr>
                      <a:xfrm>
                        <a:off x="0" y="0"/>
                        <a:ext cx="158750" cy="158750"/>
                      </a:xfrm>
                      <a:prstGeom prst="rect">
                        <a:avLst/>
                      </a:prstGeom>
                    </p:spPr>
                  </p:pic>
                </p:oleObj>
              </mc:Fallback>
            </mc:AlternateContent>
          </a:graphicData>
        </a:graphic>
      </p:graphicFrame>
      <p:sp>
        <p:nvSpPr>
          <p:cNvPr id="2" name="Title 1"/>
          <p:cNvSpPr>
            <a:spLocks noGrp="1"/>
          </p:cNvSpPr>
          <p:nvPr>
            <p:ph type="title"/>
            <p:custDataLst>
              <p:tags r:id="rId3"/>
            </p:custDataLst>
          </p:nvPr>
        </p:nvSpPr>
        <p:spPr>
          <a:xfrm>
            <a:off x="683568" y="330581"/>
            <a:ext cx="8098010" cy="571462"/>
          </a:xfrm>
        </p:spPr>
        <p:txBody>
          <a:bodyPr>
            <a:normAutofit fontScale="90000"/>
          </a:bodyPr>
          <a:lstStyle/>
          <a:p>
            <a:r>
              <a:rPr lang="lt-LT" dirty="0"/>
              <a:t>Komforto temperatūros palaikymo automatizuoto valdymo sprendimai</a:t>
            </a:r>
          </a:p>
        </p:txBody>
      </p:sp>
      <p:sp>
        <p:nvSpPr>
          <p:cNvPr id="3" name="Rectangle 2"/>
          <p:cNvSpPr/>
          <p:nvPr>
            <p:custDataLst>
              <p:tags r:id="rId4"/>
            </p:custDataLst>
          </p:nvPr>
        </p:nvSpPr>
        <p:spPr>
          <a:xfrm>
            <a:off x="4716016" y="1106213"/>
            <a:ext cx="3921547" cy="40157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Paslaugos suteikiamos </a:t>
            </a:r>
            <a:r>
              <a:rPr lang="lt-LT" sz="1200" dirty="0" smtClean="0"/>
              <a:t>galimybės</a:t>
            </a:r>
            <a:endParaRPr lang="lt-LT" sz="1200" dirty="0"/>
          </a:p>
        </p:txBody>
      </p:sp>
      <p:sp>
        <p:nvSpPr>
          <p:cNvPr id="5" name="Rectangle 4"/>
          <p:cNvSpPr/>
          <p:nvPr>
            <p:custDataLst>
              <p:tags r:id="rId5"/>
            </p:custDataLst>
          </p:nvPr>
        </p:nvSpPr>
        <p:spPr>
          <a:xfrm>
            <a:off x="251520" y="1106213"/>
            <a:ext cx="4320479" cy="1460443"/>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200" dirty="0">
                <a:solidFill>
                  <a:schemeClr val="tx1"/>
                </a:solidFill>
              </a:rPr>
              <a:t>Visose pastato patalpose palaikoma nustatyta temperatūra valdant šildymo ar kondicionavimo sistemas, o išeinant iš pastato ar tam tikram laikui sustabdant veiklą jame, nustatoma norima temperatūra. Sistema taip pat leidžia nustatyti kalendorinį dienos ir nakties temperatūros palaikymo grafiką dienai arba ilgesniam laikui. Sistemos valdymas galimas kambario valdiklio, personalinio kompiuterio, LCD  valdymo panelės ar mobiliojo telefono pagalba</a:t>
            </a:r>
            <a:r>
              <a:rPr lang="lt-LT" sz="1200" dirty="0" smtClean="0">
                <a:solidFill>
                  <a:schemeClr val="tx1"/>
                </a:solidFill>
              </a:rPr>
              <a:t>.</a:t>
            </a:r>
            <a:endParaRPr lang="lt-LT" sz="1200" dirty="0">
              <a:solidFill>
                <a:schemeClr val="tx1"/>
              </a:solidFill>
            </a:endParaRPr>
          </a:p>
        </p:txBody>
      </p:sp>
      <p:sp>
        <p:nvSpPr>
          <p:cNvPr id="6" name="Rectangle 5"/>
          <p:cNvSpPr/>
          <p:nvPr>
            <p:custDataLst>
              <p:tags r:id="rId6"/>
            </p:custDataLst>
          </p:nvPr>
        </p:nvSpPr>
        <p:spPr>
          <a:xfrm>
            <a:off x="4716016" y="1507783"/>
            <a:ext cx="3921546" cy="105887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nustatyti norimas temperatūras visose pastato patalpose norimu laiko režimu;</a:t>
            </a:r>
          </a:p>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nustatyti ekonominio režimo (kai patalpose nevyksta darbas ir nėra žmonių) temperatūrą;</a:t>
            </a:r>
          </a:p>
          <a:p>
            <a:pPr marL="171450" indent="-171450" algn="just">
              <a:buFont typeface="Arial" panose="020B0604020202020204" pitchFamily="34" charset="0"/>
              <a:buChar char="•"/>
            </a:pPr>
            <a:r>
              <a:rPr lang="lt-LT" sz="1200" dirty="0" smtClean="0">
                <a:solidFill>
                  <a:schemeClr val="tx1"/>
                </a:solidFill>
              </a:rPr>
              <a:t>Galimybė </a:t>
            </a:r>
            <a:r>
              <a:rPr lang="lt-LT" sz="1200" dirty="0">
                <a:solidFill>
                  <a:schemeClr val="tx1"/>
                </a:solidFill>
              </a:rPr>
              <a:t>valdyti sistemą keliais skirtingais būdais.</a:t>
            </a:r>
          </a:p>
        </p:txBody>
      </p:sp>
      <p:sp>
        <p:nvSpPr>
          <p:cNvPr id="7" name="Rectangle 6"/>
          <p:cNvSpPr/>
          <p:nvPr>
            <p:custDataLst>
              <p:tags r:id="rId7"/>
            </p:custDataLst>
          </p:nvPr>
        </p:nvSpPr>
        <p:spPr>
          <a:xfrm>
            <a:off x="251520" y="2719784"/>
            <a:ext cx="8386042" cy="43204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Automatizuoto komforto temperatūros palaikymo schema</a:t>
            </a:r>
            <a:endParaRPr lang="lt-LT" sz="1200" dirty="0"/>
          </a:p>
        </p:txBody>
      </p:sp>
      <p:sp>
        <p:nvSpPr>
          <p:cNvPr id="8" name="Rectangle 7"/>
          <p:cNvSpPr/>
          <p:nvPr>
            <p:custDataLst>
              <p:tags r:id="rId8"/>
            </p:custDataLst>
          </p:nvPr>
        </p:nvSpPr>
        <p:spPr>
          <a:xfrm>
            <a:off x="251521" y="3151832"/>
            <a:ext cx="8386042" cy="308548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endParaRPr lang="lt-LT" sz="1400" dirty="0">
              <a:solidFill>
                <a:schemeClr val="tx1"/>
              </a:solidFill>
            </a:endParaRPr>
          </a:p>
        </p:txBody>
      </p:sp>
      <p:sp>
        <p:nvSpPr>
          <p:cNvPr id="9" name="Rounded Rectangle 8"/>
          <p:cNvSpPr/>
          <p:nvPr>
            <p:custDataLst>
              <p:tags r:id="rId9"/>
            </p:custDataLst>
          </p:nvPr>
        </p:nvSpPr>
        <p:spPr>
          <a:xfrm>
            <a:off x="3688458" y="4329034"/>
            <a:ext cx="1512168" cy="7200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solidFill>
                  <a:schemeClr val="tx1"/>
                </a:solidFill>
              </a:rPr>
              <a:t>Pastato kompiuterinė sistema</a:t>
            </a:r>
            <a:endParaRPr lang="lt-LT" sz="1400" dirty="0">
              <a:solidFill>
                <a:schemeClr val="tx1"/>
              </a:solidFill>
            </a:endParaRPr>
          </a:p>
        </p:txBody>
      </p:sp>
      <p:sp>
        <p:nvSpPr>
          <p:cNvPr id="10" name="Rounded Rectangle 9"/>
          <p:cNvSpPr/>
          <p:nvPr>
            <p:custDataLst>
              <p:tags r:id="rId10"/>
            </p:custDataLst>
          </p:nvPr>
        </p:nvSpPr>
        <p:spPr>
          <a:xfrm>
            <a:off x="5920704" y="3537012"/>
            <a:ext cx="2539727" cy="896669"/>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Šildymo </a:t>
            </a:r>
          </a:p>
          <a:p>
            <a:r>
              <a:rPr lang="lt-LT" sz="1400" dirty="0" smtClean="0">
                <a:solidFill>
                  <a:schemeClr val="tx1"/>
                </a:solidFill>
              </a:rPr>
              <a:t>prietaisai</a:t>
            </a:r>
            <a:endParaRPr lang="lt-LT" sz="1400" dirty="0">
              <a:solidFill>
                <a:schemeClr val="tx1"/>
              </a:solidFill>
            </a:endParaRPr>
          </a:p>
        </p:txBody>
      </p:sp>
      <p:sp>
        <p:nvSpPr>
          <p:cNvPr id="11" name="Rounded Rectangle 10"/>
          <p:cNvSpPr/>
          <p:nvPr>
            <p:custDataLst>
              <p:tags r:id="rId11"/>
            </p:custDataLst>
          </p:nvPr>
        </p:nvSpPr>
        <p:spPr>
          <a:xfrm>
            <a:off x="484188" y="3284984"/>
            <a:ext cx="2647651" cy="504056"/>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Mobilusis telefonas</a:t>
            </a:r>
            <a:endParaRPr lang="lt-LT" sz="1400" dirty="0">
              <a:solidFill>
                <a:schemeClr val="tx1"/>
              </a:solidFill>
            </a:endParaRPr>
          </a:p>
        </p:txBody>
      </p:sp>
      <p:sp>
        <p:nvSpPr>
          <p:cNvPr id="12" name="Rounded Rectangle 11"/>
          <p:cNvSpPr/>
          <p:nvPr>
            <p:custDataLst>
              <p:tags r:id="rId12"/>
            </p:custDataLst>
          </p:nvPr>
        </p:nvSpPr>
        <p:spPr>
          <a:xfrm>
            <a:off x="484188" y="4641842"/>
            <a:ext cx="2664296" cy="60361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Kambarių valdikliai</a:t>
            </a:r>
            <a:endParaRPr lang="lt-LT" sz="1400" dirty="0">
              <a:solidFill>
                <a:schemeClr val="tx1"/>
              </a:solidFill>
            </a:endParaRPr>
          </a:p>
        </p:txBody>
      </p:sp>
      <p:sp>
        <p:nvSpPr>
          <p:cNvPr id="13" name="Rounded Rectangle 12"/>
          <p:cNvSpPr/>
          <p:nvPr>
            <p:custDataLst>
              <p:tags r:id="rId13"/>
            </p:custDataLst>
          </p:nvPr>
        </p:nvSpPr>
        <p:spPr>
          <a:xfrm>
            <a:off x="467543" y="3926865"/>
            <a:ext cx="2664296" cy="567680"/>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Personalinis </a:t>
            </a:r>
          </a:p>
          <a:p>
            <a:r>
              <a:rPr lang="lt-LT" sz="1400" dirty="0" smtClean="0">
                <a:solidFill>
                  <a:schemeClr val="tx1"/>
                </a:solidFill>
              </a:rPr>
              <a:t>kompiuteris</a:t>
            </a:r>
            <a:endParaRPr lang="lt-LT" sz="1400" dirty="0">
              <a:solidFill>
                <a:schemeClr val="tx1"/>
              </a:solidFill>
            </a:endParaRPr>
          </a:p>
        </p:txBody>
      </p:sp>
      <p:sp>
        <p:nvSpPr>
          <p:cNvPr id="14" name="Rounded Rectangle 13"/>
          <p:cNvSpPr/>
          <p:nvPr>
            <p:custDataLst>
              <p:tags r:id="rId14"/>
            </p:custDataLst>
          </p:nvPr>
        </p:nvSpPr>
        <p:spPr>
          <a:xfrm>
            <a:off x="467544" y="5409154"/>
            <a:ext cx="2664296" cy="605303"/>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LCD valdymo </a:t>
            </a:r>
          </a:p>
          <a:p>
            <a:r>
              <a:rPr lang="lt-LT" sz="1400" dirty="0" smtClean="0">
                <a:solidFill>
                  <a:schemeClr val="tx1"/>
                </a:solidFill>
              </a:rPr>
              <a:t>panelė</a:t>
            </a:r>
            <a:endParaRPr lang="lt-LT" sz="1400" dirty="0">
              <a:solidFill>
                <a:schemeClr val="tx1"/>
              </a:solidFill>
            </a:endParaRPr>
          </a:p>
        </p:txBody>
      </p:sp>
      <p:pic>
        <p:nvPicPr>
          <p:cNvPr id="18434" name="Picture 2"/>
          <p:cNvPicPr>
            <a:picLocks noChangeAspect="1" noChangeArrowheads="1"/>
          </p:cNvPicPr>
          <p:nvPr>
            <p:custDataLst>
              <p:tags r:id="rId15"/>
            </p:custDataLst>
          </p:nvPr>
        </p:nvPicPr>
        <p:blipFill>
          <a:blip r:embed="rId34">
            <a:extLst>
              <a:ext uri="{28A0092B-C50C-407E-A947-70E740481C1C}">
                <a14:useLocalDpi xmlns:a14="http://schemas.microsoft.com/office/drawing/2010/main" val="0"/>
              </a:ext>
            </a:extLst>
          </a:blip>
          <a:srcRect/>
          <a:stretch>
            <a:fillRect/>
          </a:stretch>
        </p:blipFill>
        <p:spPr bwMode="auto">
          <a:xfrm>
            <a:off x="2373649" y="4703649"/>
            <a:ext cx="495022" cy="495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custDataLst>
              <p:tags r:id="rId16"/>
            </p:custDataLst>
          </p:nvPr>
        </p:nvPicPr>
        <p:blipFill>
          <a:blip r:embed="rId35">
            <a:extLst>
              <a:ext uri="{28A0092B-C50C-407E-A947-70E740481C1C}">
                <a14:useLocalDpi xmlns:a14="http://schemas.microsoft.com/office/drawing/2010/main" val="0"/>
              </a:ext>
            </a:extLst>
          </a:blip>
          <a:srcRect/>
          <a:stretch>
            <a:fillRect/>
          </a:stretch>
        </p:blipFill>
        <p:spPr bwMode="auto">
          <a:xfrm>
            <a:off x="2391051" y="3360422"/>
            <a:ext cx="515730" cy="35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custDataLst>
              <p:tags r:id="rId17"/>
            </p:custDataLst>
          </p:nvPr>
        </p:nvPicPr>
        <p:blipFill>
          <a:blip r:embed="rId36">
            <a:extLst>
              <a:ext uri="{28A0092B-C50C-407E-A947-70E740481C1C}">
                <a14:useLocalDpi xmlns:a14="http://schemas.microsoft.com/office/drawing/2010/main" val="0"/>
              </a:ext>
            </a:extLst>
          </a:blip>
          <a:srcRect/>
          <a:stretch>
            <a:fillRect/>
          </a:stretch>
        </p:blipFill>
        <p:spPr bwMode="auto">
          <a:xfrm>
            <a:off x="2310869" y="3990432"/>
            <a:ext cx="613842" cy="409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custDataLst>
              <p:tags r:id="rId18"/>
            </p:custDataLst>
          </p:nvPr>
        </p:nvPicPr>
        <p:blipFill>
          <a:blip r:embed="rId37">
            <a:extLst>
              <a:ext uri="{28A0092B-C50C-407E-A947-70E740481C1C}">
                <a14:useLocalDpi xmlns:a14="http://schemas.microsoft.com/office/drawing/2010/main" val="0"/>
              </a:ext>
            </a:extLst>
          </a:blip>
          <a:srcRect/>
          <a:stretch>
            <a:fillRect/>
          </a:stretch>
        </p:blipFill>
        <p:spPr bwMode="auto">
          <a:xfrm>
            <a:off x="2429161" y="5499196"/>
            <a:ext cx="439510" cy="42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custDataLst>
              <p:tags r:id="rId19"/>
            </p:custDataLst>
          </p:nvPr>
        </p:nvSpPr>
        <p:spPr>
          <a:xfrm>
            <a:off x="5920704" y="4779116"/>
            <a:ext cx="2539727" cy="93268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400" dirty="0" smtClean="0">
                <a:solidFill>
                  <a:schemeClr val="tx1"/>
                </a:solidFill>
              </a:rPr>
              <a:t>Kondicionavimo </a:t>
            </a:r>
          </a:p>
          <a:p>
            <a:r>
              <a:rPr lang="lt-LT" sz="1400" dirty="0" smtClean="0">
                <a:solidFill>
                  <a:schemeClr val="tx1"/>
                </a:solidFill>
              </a:rPr>
              <a:t>įranga</a:t>
            </a:r>
            <a:endParaRPr lang="lt-LT" sz="1400" dirty="0">
              <a:solidFill>
                <a:schemeClr val="tx1"/>
              </a:solidFill>
            </a:endParaRPr>
          </a:p>
        </p:txBody>
      </p:sp>
      <p:pic>
        <p:nvPicPr>
          <p:cNvPr id="23557" name="Picture 5"/>
          <p:cNvPicPr>
            <a:picLocks noChangeAspect="1" noChangeArrowheads="1"/>
          </p:cNvPicPr>
          <p:nvPr>
            <p:custDataLst>
              <p:tags r:id="rId20"/>
            </p:custDataLst>
          </p:nvPr>
        </p:nvPicPr>
        <p:blipFill>
          <a:blip r:embed="rId38">
            <a:extLst>
              <a:ext uri="{28A0092B-C50C-407E-A947-70E740481C1C}">
                <a14:useLocalDpi xmlns:a14="http://schemas.microsoft.com/office/drawing/2010/main" val="0"/>
              </a:ext>
            </a:extLst>
          </a:blip>
          <a:srcRect/>
          <a:stretch>
            <a:fillRect/>
          </a:stretch>
        </p:blipFill>
        <p:spPr bwMode="auto">
          <a:xfrm>
            <a:off x="7168628" y="3713601"/>
            <a:ext cx="675216" cy="49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0" name="Picture 8"/>
          <p:cNvPicPr>
            <a:picLocks noChangeAspect="1" noChangeArrowheads="1"/>
          </p:cNvPicPr>
          <p:nvPr>
            <p:custDataLst>
              <p:tags r:id="rId21"/>
            </p:custDataLst>
          </p:nvPr>
        </p:nvPicPr>
        <p:blipFill>
          <a:blip r:embed="rId39">
            <a:extLst>
              <a:ext uri="{28A0092B-C50C-407E-A947-70E740481C1C}">
                <a14:useLocalDpi xmlns:a14="http://schemas.microsoft.com/office/drawing/2010/main" val="0"/>
              </a:ext>
            </a:extLst>
          </a:blip>
          <a:srcRect/>
          <a:stretch>
            <a:fillRect/>
          </a:stretch>
        </p:blipFill>
        <p:spPr bwMode="auto">
          <a:xfrm>
            <a:off x="7405768" y="5181427"/>
            <a:ext cx="876151" cy="313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custDataLst>
              <p:tags r:id="rId22"/>
            </p:custDataLst>
          </p:nvPr>
        </p:nvSpPr>
        <p:spPr>
          <a:xfrm>
            <a:off x="107504" y="324989"/>
            <a:ext cx="576064" cy="588070"/>
          </a:xfrm>
          <a:prstGeom prst="rect">
            <a:avLst/>
          </a:prstGeom>
          <a:solidFill>
            <a:schemeClr val="tx2">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US" sz="1400" b="1" dirty="0" smtClean="0">
                <a:solidFill>
                  <a:schemeClr val="bg1"/>
                </a:solidFill>
                <a:latin typeface="+mj-lt"/>
              </a:rPr>
              <a:t>1.4</a:t>
            </a:r>
            <a:endParaRPr lang="lt-LT" sz="1400" b="1" dirty="0">
              <a:solidFill>
                <a:schemeClr val="bg1"/>
              </a:solidFill>
              <a:latin typeface="+mj-lt"/>
            </a:endParaRPr>
          </a:p>
        </p:txBody>
      </p:sp>
      <p:cxnSp>
        <p:nvCxnSpPr>
          <p:cNvPr id="19" name="Straight Arrow Connector 18"/>
          <p:cNvCxnSpPr>
            <a:stCxn id="11" idx="3"/>
          </p:cNvCxnSpPr>
          <p:nvPr>
            <p:custDataLst>
              <p:tags r:id="rId23"/>
            </p:custDataLst>
          </p:nvPr>
        </p:nvCxnSpPr>
        <p:spPr>
          <a:xfrm>
            <a:off x="3131839" y="3537012"/>
            <a:ext cx="556619" cy="792022"/>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3"/>
          </p:cNvCxnSpPr>
          <p:nvPr>
            <p:custDataLst>
              <p:tags r:id="rId24"/>
            </p:custDataLst>
          </p:nvPr>
        </p:nvCxnSpPr>
        <p:spPr>
          <a:xfrm>
            <a:off x="3131839" y="4210705"/>
            <a:ext cx="478436" cy="431137"/>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2" idx="3"/>
          </p:cNvCxnSpPr>
          <p:nvPr>
            <p:custDataLst>
              <p:tags r:id="rId25"/>
            </p:custDataLst>
          </p:nvPr>
        </p:nvCxnSpPr>
        <p:spPr>
          <a:xfrm flipV="1">
            <a:off x="3148484" y="4779116"/>
            <a:ext cx="461791" cy="164535"/>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3"/>
          </p:cNvCxnSpPr>
          <p:nvPr>
            <p:custDataLst>
              <p:tags r:id="rId26"/>
            </p:custDataLst>
          </p:nvPr>
        </p:nvCxnSpPr>
        <p:spPr>
          <a:xfrm flipV="1">
            <a:off x="3131840" y="5049114"/>
            <a:ext cx="539974" cy="662692"/>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559" name="Straight Arrow Connector 23558"/>
          <p:cNvCxnSpPr>
            <a:stCxn id="9" idx="3"/>
          </p:cNvCxnSpPr>
          <p:nvPr>
            <p:custDataLst>
              <p:tags r:id="rId27"/>
            </p:custDataLst>
          </p:nvPr>
        </p:nvCxnSpPr>
        <p:spPr>
          <a:xfrm flipV="1">
            <a:off x="5200626" y="4021515"/>
            <a:ext cx="641895" cy="667559"/>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563" name="Straight Arrow Connector 23562"/>
          <p:cNvCxnSpPr>
            <a:stCxn id="9" idx="3"/>
          </p:cNvCxnSpPr>
          <p:nvPr>
            <p:custDataLst>
              <p:tags r:id="rId28"/>
            </p:custDataLst>
          </p:nvPr>
        </p:nvCxnSpPr>
        <p:spPr>
          <a:xfrm>
            <a:off x="5200626" y="4689074"/>
            <a:ext cx="641895" cy="556386"/>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Cloud 3"/>
          <p:cNvSpPr/>
          <p:nvPr>
            <p:custDataLst>
              <p:tags r:id="rId29"/>
            </p:custDataLst>
          </p:nvPr>
        </p:nvSpPr>
        <p:spPr>
          <a:xfrm>
            <a:off x="3175043" y="3721259"/>
            <a:ext cx="817708" cy="484307"/>
          </a:xfrm>
          <a:prstGeom prst="cloud">
            <a:avLst/>
          </a:prstGeom>
          <a:ln w="28575">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www</a:t>
            </a:r>
            <a:endParaRPr lang="lt-LT" sz="1200" dirty="0"/>
          </a:p>
        </p:txBody>
      </p:sp>
    </p:spTree>
    <p:extLst>
      <p:ext uri="{BB962C8B-B14F-4D97-AF65-F5344CB8AC3E}">
        <p14:creationId xmlns:p14="http://schemas.microsoft.com/office/powerpoint/2010/main" val="1313933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17"/>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MoS72xAqx068r1WAE7wyv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pi9ah05PsUSNB3lWmc_dR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P9Tk1lJUeEOZYUpSBDlhi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Yw3TWgH6cESGR4shoPKaK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OZelTtoSsEWU5NhuHLPk.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OZelTtoSsEWU5NhuHLPk.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Rg44wjva40SQidIWVTt4y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0ioqtJrXuE.dHJJIcFB60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Vjt7WKj100KmGVUbUWg3u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stsi0XweJUi4m.1e1TS2D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mhgB4veP80Cm8YAa5Z0mw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Pmo8RL8CJE2NkqksakuGZ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MoS72xAqx068r1WAE7wyvw"/>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pi9ah05PsUSNB3lWmc_dR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P9Tk1lJUeEOZYUpSBDlhi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Yw3TWgH6cESGR4shoPKaK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stsi0XweJUi4m.1e1TS2Dw"/>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mhgB4veP80Cm8YAa5Z0mw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Pmo8RL8CJE2NkqksakuGZ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pi9ah05PsUSNB3lWmc_dR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P9Tk1lJUeEOZYUpSBDlhi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Yw3TWgH6cESGR4shoPKaKQ"/>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Rg44wjva40SQidIWVTt4yg"/>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0ioqtJrXuE.dHJJIcFB60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Vjt7WKj100KmGVUbUWg3u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6KrGmRTx6EalBUJ5X0S0rg"/>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G44GyjvMI0K.7gELC3S5h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oLXwDWMemk2JeOuTtofrO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EtRkq5V30Khw31XFQ9TY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xH1vatwTzUWYKG80mlNSQ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Z1brw8y5lU.ktNTu8cyWj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0IiUBowMwEmRLIBtwj40K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t7jRIUu4TEyvEeSz4HPtQ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EUgS2erZ9kyo_fbBQq9Yj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Dgbhe8lo5k2VOH3clHMcx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0jED2JbLIEm8CuMzj3KIRg"/>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WSazVgLG1k.CTnAznOGcM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gnqq.N8TckiRa7A4v1kiD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MZgpBl5oxEG2W1IsMp7.S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tEy2hZbHSESZ4XK_qKg7Sg"/>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FewpCHpEyk.CxLoTOUgMR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aYbsa5DFPEWW11ZYAAV2u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c7YtXhrGi0myUkltTFEeI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1Rqj9UJK4kWiHKVBxNzzH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maGLqYJO0uCadmiH0nRc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zOs7fsdnL02grxoitx1bC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eCsUCUj4oEKY5C9i0_dHq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0afPEaqbUU.en5DLbV48m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tPf4fvcpWUWLINpHhJ2_S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P2W_sj4ZcEaFBIt0QcOD1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_TxdHPwwvES7ou2hqDGZ5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CKskdJtGqkOXBORApK1OK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_iiQaSW2YkySibV8Ut6YTQ"/>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CXx5eTl.hU.KLZBqupqZ.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GA0Ecw7G8EGQcZCu.fMu0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lZViFh3w0U6h3mIvPZ6pr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e.DAMUgiTkWDnrYBpubES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Oh6Izk3b1kG1u.tikj_Y5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OFVZHseutUGTZL24viN7w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aRr_NH830ESopzgK8AbSq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d.Az5YoRCEunQ.r19TM9u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QQFgIvC3pEuXLQD.52Dg6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EpGaw.uNxUeDbdjIzhlqP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Tm5faBcP8k2JRc49ACsMYg"/>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kqYmP2CXzEOtA65giQsF9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VYeZapLkpESAkAWP28ILt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OZelTtoSsEWU5NhuHLPk.g"/>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WSazVgLG1k.CTnAznOGcM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gnqq.N8TckiRa7A4v1kiDw"/>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zCmn60Ti0UuTv3kWDspzV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MZgpBl5oxEG2W1IsMp7.SQ"/>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BCzYhPNcg0S96T1EnhNZO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AA9MXTvm5E67Sp.Z1OjPr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Rg44wjva40SQidIWVTt4y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ioqtJrXuE.dHJJIcFB60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Vjt7WKj100KmGVUbUWg3u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stsi0XweJUi4m.1e1TS2D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hgB4veP80Cm8YAa5Z0mw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Pmo8RL8CJE2NkqksakuGZ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xibfD1R5_0.FrZUoeIZb_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QgEcwadjhEmliFHzl50ex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hvBFqy6fO0i3Al.9i0mhs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jSCITsI6w0yQxlrP1jNkCA"/>
</p:tagLst>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11190</TotalTime>
  <Words>4383</Words>
  <Application>Microsoft Office PowerPoint</Application>
  <PresentationFormat>On-screen Show (4:3)</PresentationFormat>
  <Paragraphs>540</Paragraphs>
  <Slides>34</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Default Theme</vt:lpstr>
      <vt:lpstr>think-cell Slide</vt:lpstr>
      <vt:lpstr>PowerPoint Presentation</vt:lpstr>
      <vt:lpstr>Turinys</vt:lpstr>
      <vt:lpstr>Pastatų modernizavimo priemonės</vt:lpstr>
      <vt:lpstr>Protingas namas</vt:lpstr>
      <vt:lpstr>Protingo namo veikimo schema</vt:lpstr>
      <vt:lpstr>Apšvietimo nuotolinio valdymo sprendimai</vt:lpstr>
      <vt:lpstr>Apšvietimo intensyvumo reguliavimo sprendimai</vt:lpstr>
      <vt:lpstr>Apšvietimo automatinio įsijungimo sprendimai</vt:lpstr>
      <vt:lpstr>Komforto temperatūros palaikymo automatizuoto valdymo sprendimai</vt:lpstr>
      <vt:lpstr>Automatinio įsijungimo mikroklimato kūrimo sprendimai</vt:lpstr>
      <vt:lpstr>Vandens tiekimo palaikymo automatizuoto valdymo sprendimai</vt:lpstr>
      <vt:lpstr>Automatizuoto vandens įsijungimo sprendimai</vt:lpstr>
      <vt:lpstr>Automatiškai į žmonių skaičių reaguojančių  sistemų sprendimai</vt:lpstr>
      <vt:lpstr>Teritorijos stebėjimo bei signalizacijos integravimo sprendimai</vt:lpstr>
      <vt:lpstr>Automatizuotos įėjimo kontrolės sprendimai</vt:lpstr>
      <vt:lpstr>Kitos inovatyvios priemonės</vt:lpstr>
      <vt:lpstr>Energiją tausojančių apšvietimo priemonių sprendimai</vt:lpstr>
      <vt:lpstr>Temperatūros valdymo sprendimai</vt:lpstr>
      <vt:lpstr>Pastato sandarumo gerinimo sprendimai</vt:lpstr>
      <vt:lpstr>Tiekiamo vandens kokybės užtikrinimo sprendimai</vt:lpstr>
      <vt:lpstr>Automatiškai įsijungiančio vandens čiaupo sprendimai</vt:lpstr>
      <vt:lpstr>Automatinio vandens nuleidimo tualetuose  bei pisuaruose sprendimai</vt:lpstr>
      <vt:lpstr>Patalpų oro kokybės užtikrinimo sprendimai</vt:lpstr>
      <vt:lpstr>Apsauginės signalizacijos sprendimai</vt:lpstr>
      <vt:lpstr>Įėjimo kontrolės sprendimai</vt:lpstr>
      <vt:lpstr>Inovatyvios informacinės sistemos pastato valdymui</vt:lpstr>
      <vt:lpstr>Šilumos bei vandens sąnaudų mažinimo sprendimai</vt:lpstr>
      <vt:lpstr>Turinys</vt:lpstr>
      <vt:lpstr>Jurbarko rajono savivaldybės viešųjų pastatų apžvalga</vt:lpstr>
      <vt:lpstr>Jurbarko rajono savivaldybės administracinis pastatas</vt:lpstr>
      <vt:lpstr>Jurbarko rajono Eržvilko gimnazija ir jos priestatai</vt:lpstr>
      <vt:lpstr>Jurbarko rajono Veliuonos Antano ir Jono Juškų gimnazija</vt:lpstr>
      <vt:lpstr>Jurbarko Vytauto Didžiojo pagrindinė mokykla</vt:lpstr>
      <vt:lpstr>Kontaktai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Giedrius</dc:creator>
  <cp:lastModifiedBy>Giedrius</cp:lastModifiedBy>
  <cp:revision>232</cp:revision>
  <dcterms:created xsi:type="dcterms:W3CDTF">2014-07-07T06:31:09Z</dcterms:created>
  <dcterms:modified xsi:type="dcterms:W3CDTF">2016-01-14T07:46:30Z</dcterms:modified>
</cp:coreProperties>
</file>