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2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.xml" ContentType="application/vnd.openxmlformats-officedocument.presentationml.notesSlide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5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72" r:id="rId2"/>
    <p:sldId id="297" r:id="rId3"/>
    <p:sldId id="273" r:id="rId4"/>
    <p:sldId id="274" r:id="rId5"/>
    <p:sldId id="275" r:id="rId6"/>
    <p:sldId id="298" r:id="rId7"/>
    <p:sldId id="284" r:id="rId8"/>
    <p:sldId id="295" r:id="rId9"/>
    <p:sldId id="285" r:id="rId10"/>
    <p:sldId id="296" r:id="rId11"/>
    <p:sldId id="299" r:id="rId12"/>
    <p:sldId id="288" r:id="rId13"/>
    <p:sldId id="300" r:id="rId14"/>
    <p:sldId id="301" r:id="rId15"/>
    <p:sldId id="291" r:id="rId16"/>
    <p:sldId id="287" r:id="rId17"/>
    <p:sldId id="294" r:id="rId18"/>
    <p:sldId id="270" r:id="rId19"/>
  </p:sldIdLst>
  <p:sldSz cx="9144000" cy="6858000" type="screen4x3"/>
  <p:notesSz cx="6858000" cy="9144000"/>
  <p:custDataLst>
    <p:tags r:id="rId21"/>
  </p:custDataLst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72" autoAdjust="0"/>
  </p:normalViewPr>
  <p:slideViewPr>
    <p:cSldViewPr>
      <p:cViewPr>
        <p:scale>
          <a:sx n="70" d="100"/>
          <a:sy n="70" d="100"/>
        </p:scale>
        <p:origin x="-21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A551C-4343-4E38-84DD-B45C880DC57C}" type="datetimeFigureOut">
              <a:rPr lang="lt-LT" smtClean="0"/>
              <a:t>2016.01.14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E0960-4F63-4310-9832-C5CB87EA89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427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E0960-4F63-4310-9832-C5CB87EA89DC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3048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0E297-A458-4606-9978-024BFBF84BAC}" type="slidenum">
              <a:rPr lang="lt-LT" smtClean="0">
                <a:solidFill>
                  <a:prstClr val="black"/>
                </a:solidFill>
              </a:rPr>
              <a:pPr/>
              <a:t>4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7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E0960-4F63-4310-9832-C5CB87EA89DC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111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E0960-4F63-4310-9832-C5CB87EA89DC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738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E0960-4F63-4310-9832-C5CB87EA89DC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875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B03ED-F25A-4095-A19C-0E38D83A85AD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5836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t-LT" altLang="lt-LT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BC8B44-C94E-4834-BC67-F740852E377E}" type="slidenum">
              <a:rPr lang="lt-LT" altLang="lt-LT">
                <a:solidFill>
                  <a:srgbClr val="000000"/>
                </a:solidFill>
              </a:rPr>
              <a:pPr/>
              <a:t>18</a:t>
            </a:fld>
            <a:endParaRPr lang="lt-LT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5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.emf"/><Relationship Id="rId2" Type="http://schemas.openxmlformats.org/officeDocument/2006/relationships/tags" Target="../tags/tag3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1.xml"/><Relationship Id="rId19" Type="http://schemas.openxmlformats.org/officeDocument/2006/relationships/image" Target="../media/image4.gi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5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3.png"/><Relationship Id="rId2" Type="http://schemas.openxmlformats.org/officeDocument/2006/relationships/tags" Target="../tags/tag22.xml"/><Relationship Id="rId16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oleObject" Target="../embeddings/oleObject2.bin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850973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Clippi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42" y="1196751"/>
            <a:ext cx="5101158" cy="33843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endParaRPr lang="lt-L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6033C-E647-4F8A-A357-27286DEAD83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838200" y="206680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250353" y="5229200"/>
            <a:ext cx="6400800" cy="625624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Rectangle 1"/>
          <p:cNvSpPr/>
          <p:nvPr userDrawn="1">
            <p:custDataLst>
              <p:tags r:id="rId11"/>
            </p:custDataLst>
          </p:nvPr>
        </p:nvSpPr>
        <p:spPr>
          <a:xfrm>
            <a:off x="0" y="1196753"/>
            <a:ext cx="4042842" cy="33843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 userDrawn="1">
            <p:custDataLst>
              <p:tags r:id="rId12"/>
            </p:custDataLst>
          </p:nvPr>
        </p:nvCxnSpPr>
        <p:spPr>
          <a:xfrm>
            <a:off x="0" y="1196752"/>
            <a:ext cx="9144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>
            <p:custDataLst>
              <p:tags r:id="rId13"/>
            </p:custDataLst>
          </p:nvPr>
        </p:nvCxnSpPr>
        <p:spPr>
          <a:xfrm>
            <a:off x="0" y="6324600"/>
            <a:ext cx="9144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C:\Users\Vartotojas\Desktop\LG logo.gif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4956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5897-1CFE-4795-BAB3-EAD79EB342FB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2016.01.14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4CB9F8-77B5-4921-A094-B1BD9F0E400E}" type="slidenum">
              <a:rPr lang="lt-LT">
                <a:solidFill>
                  <a:prstClr val="black"/>
                </a:solidFill>
              </a:rPr>
              <a:pPr/>
              <a:t>‹#›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3E94-8473-4201-A1D7-D9DBF84787A7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2016.01.14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4CB9F8-77B5-4921-A094-B1BD9F0E400E}" type="slidenum">
              <a:rPr lang="lt-LT">
                <a:solidFill>
                  <a:prstClr val="black"/>
                </a:solidFill>
              </a:rPr>
              <a:pPr/>
              <a:t>‹#›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0" descr="Screen Clippi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196975"/>
            <a:ext cx="51006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lt-L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lt-LT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838200" y="20669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>
            <p:custDataLst>
              <p:tags r:id="rId7"/>
            </p:custDataLst>
          </p:nvPr>
        </p:nvSpPr>
        <p:spPr>
          <a:xfrm>
            <a:off x="0" y="1196975"/>
            <a:ext cx="4043363" cy="33845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>
            <p:custDataLst>
              <p:tags r:id="rId8"/>
            </p:custDataLst>
          </p:nvPr>
        </p:nvCxnSpPr>
        <p:spPr>
          <a:xfrm>
            <a:off x="0" y="1196975"/>
            <a:ext cx="9144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>
            <p:custDataLst>
              <p:tags r:id="rId9"/>
            </p:custDataLst>
          </p:nvPr>
        </p:nvCxnSpPr>
        <p:spPr>
          <a:xfrm>
            <a:off x="0" y="6324600"/>
            <a:ext cx="9144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C:\Users\Vartotojas\Desktop\LG logo.gif"/>
          <p:cNvPicPr>
            <a:picLocks noChangeAspect="1" noChangeArrowheads="1"/>
          </p:cNvPicPr>
          <p:nvPr userDrawn="1">
            <p:custDataLst>
              <p:tags r:id="rId10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3495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50353" y="5229200"/>
            <a:ext cx="6400800" cy="625624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349032-76E1-43B4-9B66-7DDAF55BA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6705600" y="64166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lt-L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>
            <p:custDataLst>
              <p:tags r:id="rId2"/>
            </p:custDataLst>
          </p:nvPr>
        </p:nvCxnSpPr>
        <p:spPr>
          <a:xfrm>
            <a:off x="0" y="914400"/>
            <a:ext cx="9144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>
            <p:custDataLst>
              <p:tags r:id="rId3"/>
            </p:custDataLst>
          </p:nvPr>
        </p:nvCxnSpPr>
        <p:spPr>
          <a:xfrm>
            <a:off x="0" y="6324600"/>
            <a:ext cx="9144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5940425" y="6453188"/>
            <a:ext cx="316865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lt-LT" sz="1200" i="1" noProof="1">
                <a:solidFill>
                  <a:srgbClr val="1F497D">
                    <a:lumMod val="75000"/>
                  </a:srgbClr>
                </a:solidFill>
              </a:rPr>
              <a:t>Research and consulting alliance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8466" y="414681"/>
            <a:ext cx="8229600" cy="487362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000">
                <a:latin typeface="+mj-lt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55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lt-LT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8466" y="414681"/>
            <a:ext cx="8229600" cy="487362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41437"/>
            <a:ext cx="8229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000">
                <a:latin typeface="+mj-lt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6705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>
            <p:custDataLst>
              <p:tags r:id="rId4"/>
            </p:custDataLst>
          </p:nvPr>
        </p:nvCxnSpPr>
        <p:spPr>
          <a:xfrm>
            <a:off x="0" y="914400"/>
            <a:ext cx="9144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>
            <p:custDataLst>
              <p:tags r:id="rId5"/>
            </p:custDataLst>
          </p:nvPr>
        </p:nvCxnSpPr>
        <p:spPr>
          <a:xfrm>
            <a:off x="0" y="6324600"/>
            <a:ext cx="9144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2"/>
          <p:cNvSpPr/>
          <p:nvPr userDrawn="1"/>
        </p:nvSpPr>
        <p:spPr>
          <a:xfrm>
            <a:off x="5940152" y="6453336"/>
            <a:ext cx="3168352" cy="266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200" i="1" noProof="1">
                <a:solidFill>
                  <a:srgbClr val="1F497D">
                    <a:lumMod val="75000"/>
                  </a:srgbClr>
                </a:solidFill>
              </a:rPr>
              <a:t>Research and consulting alliance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858000" y="6411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A6033C-E647-4F8A-A357-27286DEAD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DA7A-D5B3-483B-9045-6F19F53AE91B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2016.01.14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4CB9F8-77B5-4921-A094-B1BD9F0E400E}" type="slidenum">
              <a:rPr lang="lt-LT">
                <a:solidFill>
                  <a:prstClr val="black"/>
                </a:solidFill>
              </a:rPr>
              <a:pPr/>
              <a:t>‹#›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F8EB-B911-4C69-A7BB-127A5DB96B66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2016.01.14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4CB9F8-77B5-4921-A094-B1BD9F0E400E}" type="slidenum">
              <a:rPr lang="lt-LT">
                <a:solidFill>
                  <a:prstClr val="black"/>
                </a:solidFill>
              </a:rPr>
              <a:pPr/>
              <a:t>‹#›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40B2-D7A0-49F2-B980-9966DB1121D0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2016.01.14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4CB9F8-77B5-4921-A094-B1BD9F0E400E}" type="slidenum">
              <a:rPr lang="lt-LT">
                <a:solidFill>
                  <a:prstClr val="black"/>
                </a:solidFill>
              </a:rPr>
              <a:pPr/>
              <a:t>‹#›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841C-E080-4B12-A477-5C5E915EF42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2016.01.14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4CB9F8-77B5-4921-A094-B1BD9F0E400E}" type="slidenum">
              <a:rPr lang="lt-LT">
                <a:solidFill>
                  <a:prstClr val="black"/>
                </a:solidFill>
              </a:rPr>
              <a:pPr/>
              <a:t>‹#›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EDFD-46E9-428D-840C-922D5B58059F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2016.01.14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4CB9F8-77B5-4921-A094-B1BD9F0E400E}" type="slidenum">
              <a:rPr lang="lt-LT">
                <a:solidFill>
                  <a:prstClr val="black"/>
                </a:solidFill>
              </a:rPr>
              <a:pPr/>
              <a:t>‹#›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926D-A98E-45EF-9D60-7F331E9FE1AF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2016.01.14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4CB9F8-77B5-4921-A094-B1BD9F0E400E}" type="slidenum">
              <a:rPr lang="lt-LT">
                <a:solidFill>
                  <a:prstClr val="black"/>
                </a:solidFill>
              </a:rPr>
              <a:pPr/>
              <a:t>‹#›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6AFE-7B81-4D3F-A0CB-F7253A39A3BD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2016.01.14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4CB9F8-77B5-4921-A094-B1BD9F0E400E}" type="slidenum">
              <a:rPr lang="lt-LT">
                <a:solidFill>
                  <a:prstClr val="black"/>
                </a:solidFill>
              </a:rPr>
              <a:pPr/>
              <a:t>‹#›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8740"/>
            <a:ext cx="8229600" cy="5037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8BBE8-32D4-49CD-9440-2D2F19FD2DA4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2016.01.14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>
            <p:custDataLst>
              <p:tags r:id="rId15"/>
            </p:custDataLst>
          </p:nvPr>
        </p:nvCxnSpPr>
        <p:spPr>
          <a:xfrm>
            <a:off x="0" y="6324600"/>
            <a:ext cx="9144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42" descr="C:\Users\Vartotojas\Desktop\image00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05" y="6503703"/>
            <a:ext cx="2038095" cy="2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6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image" Target="../media/image7.gif"/><Relationship Id="rId3" Type="http://schemas.openxmlformats.org/officeDocument/2006/relationships/tags" Target="../tags/tag38.xml"/><Relationship Id="rId21" Type="http://schemas.openxmlformats.org/officeDocument/2006/relationships/image" Target="../media/image10.tmp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image" Target="../media/image6.emf"/><Relationship Id="rId2" Type="http://schemas.openxmlformats.org/officeDocument/2006/relationships/tags" Target="../tags/tag37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9.tmp"/><Relationship Id="rId1" Type="http://schemas.openxmlformats.org/officeDocument/2006/relationships/vmlDrawing" Target="../drawings/vmlDrawing3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45.xml"/><Relationship Id="rId19" Type="http://schemas.openxmlformats.org/officeDocument/2006/relationships/image" Target="../media/image8.tmp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2.emf"/><Relationship Id="rId2" Type="http://schemas.openxmlformats.org/officeDocument/2006/relationships/tags" Target="../tags/tag7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9" Type="http://schemas.openxmlformats.org/officeDocument/2006/relationships/tags" Target="../tags/tag117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34" Type="http://schemas.openxmlformats.org/officeDocument/2006/relationships/tags" Target="../tags/tag112.xml"/><Relationship Id="rId42" Type="http://schemas.openxmlformats.org/officeDocument/2006/relationships/tags" Target="../tags/tag120.xml"/><Relationship Id="rId47" Type="http://schemas.openxmlformats.org/officeDocument/2006/relationships/oleObject" Target="../embeddings/oleObject9.bin"/><Relationship Id="rId50" Type="http://schemas.openxmlformats.org/officeDocument/2006/relationships/image" Target="../media/image19.emf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tags" Target="../tags/tag111.xml"/><Relationship Id="rId38" Type="http://schemas.openxmlformats.org/officeDocument/2006/relationships/tags" Target="../tags/tag116.xml"/><Relationship Id="rId46" Type="http://schemas.openxmlformats.org/officeDocument/2006/relationships/image" Target="../media/image2.emf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tags" Target="../tags/tag107.xml"/><Relationship Id="rId41" Type="http://schemas.openxmlformats.org/officeDocument/2006/relationships/tags" Target="../tags/tag119.xml"/><Relationship Id="rId1" Type="http://schemas.openxmlformats.org/officeDocument/2006/relationships/vmlDrawing" Target="../drawings/vmlDrawing8.v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tags" Target="../tags/tag110.xml"/><Relationship Id="rId37" Type="http://schemas.openxmlformats.org/officeDocument/2006/relationships/tags" Target="../tags/tag115.xml"/><Relationship Id="rId40" Type="http://schemas.openxmlformats.org/officeDocument/2006/relationships/tags" Target="../tags/tag118.xml"/><Relationship Id="rId45" Type="http://schemas.openxmlformats.org/officeDocument/2006/relationships/oleObject" Target="../embeddings/oleObject8.bin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36" Type="http://schemas.openxmlformats.org/officeDocument/2006/relationships/tags" Target="../tags/tag114.xml"/><Relationship Id="rId49" Type="http://schemas.openxmlformats.org/officeDocument/2006/relationships/oleObject" Target="../embeddings/oleObject10.bin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tags" Target="../tags/tag109.xml"/><Relationship Id="rId44" Type="http://schemas.openxmlformats.org/officeDocument/2006/relationships/notesSlide" Target="../notesSlides/notesSlide5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tags" Target="../tags/tag108.xml"/><Relationship Id="rId35" Type="http://schemas.openxmlformats.org/officeDocument/2006/relationships/tags" Target="../tags/tag113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18.emf"/><Relationship Id="rId8" Type="http://schemas.openxmlformats.org/officeDocument/2006/relationships/tags" Target="../tags/tag8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9" Type="http://schemas.openxmlformats.org/officeDocument/2006/relationships/tags" Target="../tags/tag158.xml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34" Type="http://schemas.openxmlformats.org/officeDocument/2006/relationships/tags" Target="../tags/tag153.xml"/><Relationship Id="rId42" Type="http://schemas.openxmlformats.org/officeDocument/2006/relationships/tags" Target="../tags/tag161.xml"/><Relationship Id="rId47" Type="http://schemas.openxmlformats.org/officeDocument/2006/relationships/tags" Target="../tags/tag166.xml"/><Relationship Id="rId50" Type="http://schemas.openxmlformats.org/officeDocument/2006/relationships/oleObject" Target="../embeddings/oleObject11.bin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tags" Target="../tags/tag152.xml"/><Relationship Id="rId38" Type="http://schemas.openxmlformats.org/officeDocument/2006/relationships/tags" Target="../tags/tag157.xml"/><Relationship Id="rId46" Type="http://schemas.openxmlformats.org/officeDocument/2006/relationships/tags" Target="../tags/tag165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tags" Target="../tags/tag148.xml"/><Relationship Id="rId41" Type="http://schemas.openxmlformats.org/officeDocument/2006/relationships/tags" Target="../tags/tag160.xml"/><Relationship Id="rId1" Type="http://schemas.openxmlformats.org/officeDocument/2006/relationships/vmlDrawing" Target="../drawings/vmlDrawing9.v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tags" Target="../tags/tag151.xml"/><Relationship Id="rId37" Type="http://schemas.openxmlformats.org/officeDocument/2006/relationships/tags" Target="../tags/tag156.xml"/><Relationship Id="rId40" Type="http://schemas.openxmlformats.org/officeDocument/2006/relationships/tags" Target="../tags/tag159.xml"/><Relationship Id="rId45" Type="http://schemas.openxmlformats.org/officeDocument/2006/relationships/tags" Target="../tags/tag164.xml"/><Relationship Id="rId53" Type="http://schemas.openxmlformats.org/officeDocument/2006/relationships/image" Target="../media/image20.emf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36" Type="http://schemas.openxmlformats.org/officeDocument/2006/relationships/tags" Target="../tags/tag155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tags" Target="../tags/tag150.xml"/><Relationship Id="rId44" Type="http://schemas.openxmlformats.org/officeDocument/2006/relationships/tags" Target="../tags/tag163.xml"/><Relationship Id="rId52" Type="http://schemas.openxmlformats.org/officeDocument/2006/relationships/oleObject" Target="../embeddings/oleObject12.bin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tags" Target="../tags/tag149.xml"/><Relationship Id="rId35" Type="http://schemas.openxmlformats.org/officeDocument/2006/relationships/tags" Target="../tags/tag154.xml"/><Relationship Id="rId43" Type="http://schemas.openxmlformats.org/officeDocument/2006/relationships/tags" Target="../tags/tag162.xml"/><Relationship Id="rId48" Type="http://schemas.openxmlformats.org/officeDocument/2006/relationships/tags" Target="../tags/tag167.xml"/><Relationship Id="rId8" Type="http://schemas.openxmlformats.org/officeDocument/2006/relationships/tags" Target="../tags/tag127.xml"/><Relationship Id="rId51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3" Type="http://schemas.openxmlformats.org/officeDocument/2006/relationships/tags" Target="../tags/tag17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90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1.jpeg"/><Relationship Id="rId2" Type="http://schemas.openxmlformats.org/officeDocument/2006/relationships/tags" Target="../tags/tag189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7.xml"/><Relationship Id="rId11" Type="http://schemas.openxmlformats.org/officeDocument/2006/relationships/hyperlink" Target="http://www.smartcontinent.com/" TargetMode="External"/><Relationship Id="rId5" Type="http://schemas.openxmlformats.org/officeDocument/2006/relationships/slideLayout" Target="../slideLayouts/slideLayout2.xml"/><Relationship Id="rId10" Type="http://schemas.openxmlformats.org/officeDocument/2006/relationships/hyperlink" Target="mailto:lt@smartcontinent.com" TargetMode="External"/><Relationship Id="rId4" Type="http://schemas.openxmlformats.org/officeDocument/2006/relationships/tags" Target="../tags/tag191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3.jp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12.jpg"/><Relationship Id="rId2" Type="http://schemas.openxmlformats.org/officeDocument/2006/relationships/tags" Target="../tags/tag52.xml"/><Relationship Id="rId1" Type="http://schemas.openxmlformats.org/officeDocument/2006/relationships/vmlDrawing" Target="../drawings/vmlDrawing4.vml"/><Relationship Id="rId6" Type="http://schemas.openxmlformats.org/officeDocument/2006/relationships/tags" Target="../tags/tag56.xml"/><Relationship Id="rId11" Type="http://schemas.openxmlformats.org/officeDocument/2006/relationships/image" Target="../media/image6.emf"/><Relationship Id="rId5" Type="http://schemas.openxmlformats.org/officeDocument/2006/relationships/tags" Target="../tags/tag55.xml"/><Relationship Id="rId10" Type="http://schemas.openxmlformats.org/officeDocument/2006/relationships/oleObject" Target="../embeddings/oleObject4.bin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5.png"/><Relationship Id="rId2" Type="http://schemas.openxmlformats.org/officeDocument/2006/relationships/tags" Target="../tags/tag59.xml"/><Relationship Id="rId16" Type="http://schemas.openxmlformats.org/officeDocument/2006/relationships/image" Target="../media/image14.tmp"/><Relationship Id="rId1" Type="http://schemas.openxmlformats.org/officeDocument/2006/relationships/vmlDrawing" Target="../drawings/vmlDrawing5.v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image" Target="../media/image6.emf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0.xml"/><Relationship Id="rId7" Type="http://schemas.openxmlformats.org/officeDocument/2006/relationships/oleObject" Target="../embeddings/oleObject6.bin"/><Relationship Id="rId2" Type="http://schemas.openxmlformats.org/officeDocument/2006/relationships/tags" Target="../tags/tag69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10" Type="http://schemas.openxmlformats.org/officeDocument/2006/relationships/image" Target="../media/image17.png"/><Relationship Id="rId4" Type="http://schemas.openxmlformats.org/officeDocument/2006/relationships/tags" Target="../tags/tag71.xml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904592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0352" y="5013176"/>
            <a:ext cx="8714135" cy="625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lt-LT" sz="1900" b="1" dirty="0" smtClean="0">
                <a:solidFill>
                  <a:srgbClr val="1F497D">
                    <a:lumMod val="75000"/>
                  </a:srgbClr>
                </a:solidFill>
              </a:rPr>
              <a:t>JURBARKO </a:t>
            </a:r>
            <a:r>
              <a:rPr lang="en-US" sz="1900" b="1" dirty="0" smtClean="0">
                <a:solidFill>
                  <a:srgbClr val="1F497D">
                    <a:lumMod val="75000"/>
                  </a:srgbClr>
                </a:solidFill>
              </a:rPr>
              <a:t>RAJONO SAVIVALDYB</a:t>
            </a:r>
            <a:r>
              <a:rPr lang="lt-LT" sz="1900" b="1" dirty="0" smtClean="0">
                <a:solidFill>
                  <a:srgbClr val="1F497D">
                    <a:lumMod val="75000"/>
                  </a:srgbClr>
                </a:solidFill>
              </a:rPr>
              <a:t>ĖS  GATVIŲ IR VIEŠŲJŲ ERDVIŲ APŠVIETIMO SISTEMŲ ATNAUJINIMAS</a:t>
            </a:r>
            <a:endParaRPr lang="lt-LT" sz="19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7092280" y="5872204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400" b="1" dirty="0" smtClean="0">
                <a:solidFill>
                  <a:prstClr val="white">
                    <a:lumMod val="65000"/>
                  </a:prstClr>
                </a:solidFill>
              </a:rPr>
              <a:t>201</a:t>
            </a:r>
            <a:r>
              <a:rPr lang="en-US" sz="1400" b="1" dirty="0" smtClean="0">
                <a:solidFill>
                  <a:prstClr val="white">
                    <a:lumMod val="65000"/>
                  </a:prstClr>
                </a:solidFill>
              </a:rPr>
              <a:t>6</a:t>
            </a:r>
            <a:r>
              <a:rPr lang="lt-LT" sz="1400" b="1" dirty="0" smtClean="0">
                <a:solidFill>
                  <a:prstClr val="white">
                    <a:lumMod val="65000"/>
                  </a:prstClr>
                </a:solidFill>
              </a:rPr>
              <a:t> m.</a:t>
            </a:r>
            <a:endParaRPr lang="lt-LT" sz="1400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251519" y="5872204"/>
            <a:ext cx="3240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 smtClean="0">
                <a:solidFill>
                  <a:prstClr val="white">
                    <a:lumMod val="65000"/>
                  </a:prstClr>
                </a:solidFill>
              </a:rPr>
              <a:t>TARPINĖ ATASKAITA</a:t>
            </a:r>
            <a:endParaRPr lang="lt-LT" sz="1400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0" y="1412776"/>
            <a:ext cx="9144000" cy="33843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algn="just"/>
            <a:r>
              <a:rPr lang="lt-LT" sz="1100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0" y="836712"/>
            <a:ext cx="9144000" cy="26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66"/>
            <a:ext cx="617834" cy="755522"/>
          </a:xfrm>
          <a:prstGeom prst="rect">
            <a:avLst/>
          </a:prstGeom>
        </p:spPr>
      </p:pic>
      <p:sp>
        <p:nvSpPr>
          <p:cNvPr id="17" name="Subtitle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187623" y="371278"/>
            <a:ext cx="3672407" cy="734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lt-LT" sz="1900" b="1" dirty="0" smtClean="0">
                <a:solidFill>
                  <a:srgbClr val="1F497D">
                    <a:lumMod val="75000"/>
                  </a:srgbClr>
                </a:solidFill>
              </a:rPr>
              <a:t>JURBARKO RAJONO </a:t>
            </a:r>
          </a:p>
          <a:p>
            <a:pPr marL="0" indent="0" algn="just">
              <a:buFont typeface="Wingdings" pitchFamily="2" charset="2"/>
              <a:buNone/>
            </a:pPr>
            <a:r>
              <a:rPr lang="lt-LT" sz="1900" b="1" dirty="0" smtClean="0">
                <a:solidFill>
                  <a:srgbClr val="1F497D">
                    <a:lumMod val="75000"/>
                  </a:srgbClr>
                </a:solidFill>
              </a:rPr>
              <a:t>SAVIVALDYBĖ</a:t>
            </a:r>
            <a:endParaRPr lang="lt-LT" sz="19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0"/>
          <a:stretch/>
        </p:blipFill>
        <p:spPr>
          <a:xfrm>
            <a:off x="2445289" y="1417741"/>
            <a:ext cx="2414743" cy="1733352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7" b="7055"/>
          <a:stretch/>
        </p:blipFill>
        <p:spPr>
          <a:xfrm>
            <a:off x="2445289" y="3151093"/>
            <a:ext cx="2414743" cy="1646059"/>
          </a:xfrm>
          <a:prstGeom prst="rect">
            <a:avLst/>
          </a:prstGeom>
        </p:spPr>
      </p:pic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>
          <a:xfrm>
            <a:off x="11798" y="479715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3"/>
            </p:custDataLst>
          </p:nvPr>
        </p:nvCxnSpPr>
        <p:spPr>
          <a:xfrm>
            <a:off x="0" y="1412776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r="14077"/>
          <a:stretch/>
        </p:blipFill>
        <p:spPr>
          <a:xfrm>
            <a:off x="4838844" y="1412776"/>
            <a:ext cx="4297383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0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Jurbarko rajono gatvių apšvietimo sistemos </a:t>
            </a:r>
            <a:r>
              <a:rPr lang="lt-LT" dirty="0" smtClean="0"/>
              <a:t>atnaujinimo alternatyvos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56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t-LT" sz="1400" b="1" dirty="0" smtClean="0">
                <a:latin typeface="+mn-lt"/>
              </a:rPr>
              <a:t>I  alternatyva –  </a:t>
            </a:r>
            <a:r>
              <a:rPr lang="lt-LT" sz="1400" dirty="0">
                <a:latin typeface="+mn-lt"/>
              </a:rPr>
              <a:t>Jurbarko miesto gatvių su metalinėmis atramomis apšvietimo ir tilto per Nemuną kabelio </a:t>
            </a:r>
            <a:r>
              <a:rPr lang="lt-LT" sz="1400" dirty="0" smtClean="0">
                <a:latin typeface="+mn-lt"/>
              </a:rPr>
              <a:t>atnaujinimas;</a:t>
            </a:r>
          </a:p>
          <a:p>
            <a:pPr marL="0" indent="0">
              <a:buNone/>
            </a:pPr>
            <a:r>
              <a:rPr lang="lt-LT" sz="1400" b="1" dirty="0" smtClean="0">
                <a:latin typeface="+mn-lt"/>
              </a:rPr>
              <a:t>II alternatyva  </a:t>
            </a:r>
            <a:r>
              <a:rPr lang="lt-LT" sz="1400" b="1" dirty="0">
                <a:latin typeface="+mn-lt"/>
              </a:rPr>
              <a:t>– </a:t>
            </a:r>
            <a:r>
              <a:rPr lang="lt-LT" sz="1400" dirty="0">
                <a:latin typeface="+mn-lt"/>
              </a:rPr>
              <a:t>Jurbarko miesto gatvių ir viešųjų erdvių apšvietimo atnaujinimas keičiant dalį atramų ir visus </a:t>
            </a:r>
            <a:r>
              <a:rPr lang="lt-LT" sz="1400" dirty="0" smtClean="0">
                <a:latin typeface="+mn-lt"/>
              </a:rPr>
              <a:t>šviestuvus</a:t>
            </a:r>
            <a:r>
              <a:rPr lang="lt-LT" sz="1400" b="1" dirty="0" smtClean="0">
                <a:latin typeface="+mn-lt"/>
              </a:rPr>
              <a:t>;</a:t>
            </a:r>
            <a:endParaRPr lang="lt-LT" sz="1400" dirty="0">
              <a:latin typeface="+mn-lt"/>
            </a:endParaRPr>
          </a:p>
          <a:p>
            <a:pPr marL="0" indent="0">
              <a:buNone/>
            </a:pPr>
            <a:r>
              <a:rPr lang="lt-LT" sz="1400" b="1" dirty="0" smtClean="0">
                <a:latin typeface="+mn-lt"/>
              </a:rPr>
              <a:t>III alternatyva  </a:t>
            </a:r>
            <a:r>
              <a:rPr lang="lt-LT" sz="1400" b="1" dirty="0">
                <a:latin typeface="+mn-lt"/>
              </a:rPr>
              <a:t>– </a:t>
            </a:r>
            <a:r>
              <a:rPr lang="lt-LT" sz="1400" dirty="0">
                <a:latin typeface="+mn-lt"/>
              </a:rPr>
              <a:t>Jurbarko miesto gatvių ir viešųjų erdvių apšvietimo atnaujinimas keičiant visas atramas ir </a:t>
            </a:r>
            <a:r>
              <a:rPr lang="lt-LT" sz="1400" dirty="0" smtClean="0">
                <a:latin typeface="+mn-lt"/>
              </a:rPr>
              <a:t>šviestuvus</a:t>
            </a:r>
            <a:r>
              <a:rPr lang="lt-LT" sz="1400" b="1" dirty="0" smtClean="0">
                <a:latin typeface="+mn-lt"/>
              </a:rPr>
              <a:t>;</a:t>
            </a:r>
            <a:endParaRPr lang="lt-LT" sz="1400" dirty="0" smtClean="0">
              <a:latin typeface="+mn-lt"/>
            </a:endParaRPr>
          </a:p>
          <a:p>
            <a:pPr marL="0" indent="0">
              <a:buNone/>
            </a:pPr>
            <a:r>
              <a:rPr lang="lt-LT" sz="1400" b="1" dirty="0" smtClean="0">
                <a:latin typeface="+mn-lt"/>
              </a:rPr>
              <a:t>IV alternatyva </a:t>
            </a:r>
            <a:r>
              <a:rPr lang="lt-LT" sz="1400" dirty="0">
                <a:latin typeface="+mn-lt"/>
              </a:rPr>
              <a:t>– </a:t>
            </a:r>
            <a:r>
              <a:rPr lang="lt-LT" sz="1400" dirty="0" smtClean="0">
                <a:latin typeface="+mn-lt"/>
              </a:rPr>
              <a:t>Jurbarko miesto (pagal II alternatyvą) ir rajono gatvių ir viešųjų erdvių apšvietimo atnaujinimas ir neapšviestų gatvių apšvietimas</a:t>
            </a:r>
            <a:r>
              <a:rPr lang="lt-LT" sz="1400" b="1" dirty="0" smtClean="0">
                <a:latin typeface="+mn-lt"/>
              </a:rPr>
              <a:t>. </a:t>
            </a:r>
            <a:endParaRPr lang="lt-LT" sz="1400" dirty="0" smtClean="0">
              <a:latin typeface="+mn-lt"/>
            </a:endParaRPr>
          </a:p>
          <a:p>
            <a:endParaRPr lang="lt-LT" dirty="0"/>
          </a:p>
          <a:p>
            <a:endParaRPr lang="lt-LT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22901"/>
              </p:ext>
            </p:extLst>
          </p:nvPr>
        </p:nvGraphicFramePr>
        <p:xfrm>
          <a:off x="404720" y="3140968"/>
          <a:ext cx="8271735" cy="2160240"/>
        </p:xfrm>
        <a:graphic>
          <a:graphicData uri="http://schemas.openxmlformats.org/drawingml/2006/table">
            <a:tbl>
              <a:tblPr firstRow="1" firstCol="1" bandRow="1"/>
              <a:tblGrid>
                <a:gridCol w="3103190"/>
                <a:gridCol w="1085944"/>
                <a:gridCol w="1333375"/>
                <a:gridCol w="1209659"/>
                <a:gridCol w="1539567"/>
              </a:tblGrid>
              <a:tr h="498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Atnaujinimo apimtys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 alternatyva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 alternatyva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III alternatyva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IV alternatyva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Atramų skaičius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Šviestuvų skaičius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Atnaujinamų elektros kabelių ilgis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27 339 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+ 1200 m (OL)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77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Atnaujinama </a:t>
                      </a:r>
                      <a:r>
                        <a:rPr lang="lt-L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miesto </a:t>
                      </a:r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apšvietimo sistemos dalis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 4 proc.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 72 proc.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 72 proc.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 72 proc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(miesto)        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 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proc. (rajono)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778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Investicijų poreikis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247,5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</a:t>
                      </a:r>
                      <a:r>
                        <a:rPr lang="lt-L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592,1 </a:t>
                      </a:r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lt-L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339,6 </a:t>
                      </a:r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2 930,6 </a:t>
                      </a:r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105355" y="6166432"/>
            <a:ext cx="6408712" cy="146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000" i="1" dirty="0" smtClean="0">
                <a:solidFill>
                  <a:schemeClr val="tx1"/>
                </a:solidFill>
              </a:rPr>
              <a:t>Šaltinis: </a:t>
            </a:r>
            <a:r>
              <a:rPr lang="lt-LT" sz="1000" dirty="0" smtClean="0">
                <a:solidFill>
                  <a:schemeClr val="tx1"/>
                </a:solidFill>
              </a:rPr>
              <a:t>sudaryta Konsultanto.</a:t>
            </a:r>
            <a:endParaRPr lang="lt-LT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66" y="26064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lt-LT" dirty="0"/>
              <a:t>Jurbarko rajono gatvių apšvietimo sistemos </a:t>
            </a:r>
            <a:r>
              <a:rPr lang="lt-LT" dirty="0" smtClean="0"/>
              <a:t>atnaujinimo alternatyvų investicijų poreikis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56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t-LT" sz="1400" b="1" dirty="0" smtClean="0">
                <a:latin typeface="+mn-lt"/>
              </a:rPr>
              <a:t>I  alternatyva –  </a:t>
            </a:r>
            <a:r>
              <a:rPr lang="lt-LT" sz="1400" dirty="0">
                <a:latin typeface="+mn-lt"/>
              </a:rPr>
              <a:t>Jurbarko miesto gatvių su metalinėmis atramomis apšvietimo ir tilto per Nemuną kabelio </a:t>
            </a:r>
            <a:r>
              <a:rPr lang="lt-LT" sz="1400" dirty="0" smtClean="0">
                <a:latin typeface="+mn-lt"/>
              </a:rPr>
              <a:t>atnaujinimas;</a:t>
            </a:r>
          </a:p>
          <a:p>
            <a:pPr marL="0" indent="0">
              <a:buNone/>
            </a:pPr>
            <a:r>
              <a:rPr lang="lt-LT" sz="1400" b="1" dirty="0" smtClean="0">
                <a:latin typeface="+mn-lt"/>
              </a:rPr>
              <a:t>II alternatyva  </a:t>
            </a:r>
            <a:r>
              <a:rPr lang="lt-LT" sz="1400" b="1" dirty="0">
                <a:latin typeface="+mn-lt"/>
              </a:rPr>
              <a:t>– </a:t>
            </a:r>
            <a:r>
              <a:rPr lang="lt-LT" sz="1400" dirty="0">
                <a:latin typeface="+mn-lt"/>
              </a:rPr>
              <a:t>Jurbarko miesto gatvių ir viešųjų erdvių apšvietimo atnaujinimas keičiant dalį atramų ir visus </a:t>
            </a:r>
            <a:r>
              <a:rPr lang="lt-LT" sz="1400" dirty="0" smtClean="0">
                <a:latin typeface="+mn-lt"/>
              </a:rPr>
              <a:t>šviestuvus</a:t>
            </a:r>
            <a:r>
              <a:rPr lang="lt-LT" sz="1400" b="1" dirty="0" smtClean="0">
                <a:latin typeface="+mn-lt"/>
              </a:rPr>
              <a:t>;</a:t>
            </a:r>
            <a:endParaRPr lang="lt-LT" sz="1400" dirty="0">
              <a:latin typeface="+mn-lt"/>
            </a:endParaRPr>
          </a:p>
          <a:p>
            <a:pPr marL="0" indent="0">
              <a:buNone/>
            </a:pPr>
            <a:r>
              <a:rPr lang="lt-LT" sz="1400" b="1" dirty="0" smtClean="0">
                <a:latin typeface="+mn-lt"/>
              </a:rPr>
              <a:t>III alternatyva  </a:t>
            </a:r>
            <a:r>
              <a:rPr lang="lt-LT" sz="1400" b="1" dirty="0">
                <a:latin typeface="+mn-lt"/>
              </a:rPr>
              <a:t>– </a:t>
            </a:r>
            <a:r>
              <a:rPr lang="lt-LT" sz="1400" dirty="0">
                <a:latin typeface="+mn-lt"/>
              </a:rPr>
              <a:t>Jurbarko miesto gatvių ir viešųjų erdvių apšvietimo atnaujinimas keičiant visas atramas ir </a:t>
            </a:r>
            <a:r>
              <a:rPr lang="lt-LT" sz="1400" dirty="0" smtClean="0">
                <a:latin typeface="+mn-lt"/>
              </a:rPr>
              <a:t>šviestuvus</a:t>
            </a:r>
            <a:r>
              <a:rPr lang="lt-LT" sz="1400" b="1" dirty="0" smtClean="0">
                <a:latin typeface="+mn-lt"/>
              </a:rPr>
              <a:t>;</a:t>
            </a:r>
            <a:endParaRPr lang="lt-LT" sz="1400" dirty="0" smtClean="0">
              <a:latin typeface="+mn-lt"/>
            </a:endParaRPr>
          </a:p>
          <a:p>
            <a:pPr marL="0" indent="0">
              <a:buNone/>
            </a:pPr>
            <a:r>
              <a:rPr lang="lt-LT" sz="1400" b="1" dirty="0" smtClean="0">
                <a:latin typeface="+mn-lt"/>
              </a:rPr>
              <a:t>IV alternatyva </a:t>
            </a:r>
            <a:r>
              <a:rPr lang="lt-LT" sz="1400" dirty="0">
                <a:latin typeface="+mn-lt"/>
              </a:rPr>
              <a:t>– </a:t>
            </a:r>
            <a:r>
              <a:rPr lang="lt-LT" sz="1400" dirty="0" smtClean="0">
                <a:latin typeface="+mn-lt"/>
              </a:rPr>
              <a:t>Jurbarko miesto (pagal II alternatyvą) ir rajono gatvių ir viešųjų erdvių apšvietimo atnaujinimas ir neapšviestų gatvių apšvietimas</a:t>
            </a:r>
            <a:r>
              <a:rPr lang="lt-LT" sz="1400" b="1" dirty="0" smtClean="0">
                <a:latin typeface="+mn-lt"/>
              </a:rPr>
              <a:t>. </a:t>
            </a:r>
            <a:endParaRPr lang="lt-LT" sz="1400" dirty="0" smtClean="0">
              <a:latin typeface="+mn-lt"/>
            </a:endParaRPr>
          </a:p>
          <a:p>
            <a:endParaRPr lang="lt-LT" dirty="0"/>
          </a:p>
          <a:p>
            <a:endParaRPr lang="lt-LT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14110"/>
              </p:ext>
            </p:extLst>
          </p:nvPr>
        </p:nvGraphicFramePr>
        <p:xfrm>
          <a:off x="404720" y="3140968"/>
          <a:ext cx="8559767" cy="2808312"/>
        </p:xfrm>
        <a:graphic>
          <a:graphicData uri="http://schemas.openxmlformats.org/drawingml/2006/table">
            <a:tbl>
              <a:tblPr firstRow="1" firstCol="1" bandRow="1"/>
              <a:tblGrid>
                <a:gridCol w="2655112"/>
                <a:gridCol w="1368152"/>
                <a:gridCol w="1512168"/>
                <a:gridCol w="1431159"/>
                <a:gridCol w="1593176"/>
              </a:tblGrid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Atnaujinimo </a:t>
                      </a:r>
                      <a:r>
                        <a:rPr lang="lt-L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darbai</a:t>
                      </a:r>
                      <a:endParaRPr lang="lt-LT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 alternatyva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 alternatyva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III alternatyva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IV alternatyva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320030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Šviestuvų įsigijimas ir montavimas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365,3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365,3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1 062,8tūkst. EUR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Atramų įsigijimas ir montavimas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157,4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283,8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243,5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Kabelių tiesimas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156,4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842,6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1 380,5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1 344,7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Valdymo sistemos įsigijimas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Projektavimas, 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priežiūra, ekspertizė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176,9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259,9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229,6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Investicijų poreikis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247,5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</a:t>
                      </a:r>
                      <a:r>
                        <a:rPr lang="lt-L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592,1 </a:t>
                      </a:r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lt-L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339,6 </a:t>
                      </a:r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lt-L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930, 6</a:t>
                      </a:r>
                      <a:r>
                        <a:rPr lang="lt-LT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tūkst</a:t>
                      </a:r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105355" y="6166432"/>
            <a:ext cx="6408712" cy="146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000" i="1" dirty="0" smtClean="0">
                <a:solidFill>
                  <a:schemeClr val="tx1"/>
                </a:solidFill>
              </a:rPr>
              <a:t>Šaltinis: </a:t>
            </a:r>
            <a:r>
              <a:rPr lang="lt-LT" sz="1000" dirty="0" smtClean="0">
                <a:solidFill>
                  <a:schemeClr val="tx1"/>
                </a:solidFill>
              </a:rPr>
              <a:t>sudaryta Konsultanto.</a:t>
            </a:r>
            <a:endParaRPr lang="lt-LT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1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425313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52462"/>
            <a:ext cx="8229600" cy="487362"/>
          </a:xfrm>
        </p:spPr>
        <p:txBody>
          <a:bodyPr>
            <a:normAutofit/>
          </a:bodyPr>
          <a:lstStyle/>
          <a:p>
            <a:r>
              <a:rPr lang="lt-LT" dirty="0"/>
              <a:t>Numatomi pasiekti projekto </a:t>
            </a:r>
            <a:r>
              <a:rPr lang="lt-LT" dirty="0" smtClean="0"/>
              <a:t>rezultatai</a:t>
            </a:r>
            <a:endParaRPr lang="lt-LT" dirty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79512" y="1046936"/>
            <a:ext cx="87336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El. </a:t>
            </a:r>
            <a:r>
              <a:rPr lang="lt-LT" sz="1200" b="1" dirty="0" smtClean="0">
                <a:solidFill>
                  <a:schemeClr val="bg1"/>
                </a:solidFill>
                <a:cs typeface="Arial" charset="0"/>
              </a:rPr>
              <a:t>energijos sutaupymai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164105" y="3753064"/>
            <a:ext cx="87336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b="1" dirty="0" smtClean="0">
                <a:solidFill>
                  <a:schemeClr val="bg1"/>
                </a:solidFill>
                <a:cs typeface="Arial" charset="0"/>
              </a:rPr>
              <a:t>Eksploatacinių sąnaudų sutaupymai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65797"/>
              </p:ext>
            </p:extLst>
          </p:nvPr>
        </p:nvGraphicFramePr>
        <p:xfrm>
          <a:off x="164105" y="1406048"/>
          <a:ext cx="8733599" cy="1905604"/>
        </p:xfrm>
        <a:graphic>
          <a:graphicData uri="http://schemas.openxmlformats.org/drawingml/2006/table">
            <a:tbl>
              <a:tblPr/>
              <a:tblGrid>
                <a:gridCol w="1735432"/>
                <a:gridCol w="1768354"/>
                <a:gridCol w="2069351"/>
                <a:gridCol w="1580231"/>
                <a:gridCol w="1580231"/>
              </a:tblGrid>
              <a:tr h="816688"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El. energijos sutaupymai, kWh/m.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El. energijos sutaupymai, EUR/m.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Faktiniai el</a:t>
                      </a:r>
                      <a:r>
                        <a:rPr lang="lt-L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energijos sutaupymai,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Skaičiuojamieji el. energijos sutaupymai,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  <a:tr h="272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alternatyva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 alternatyva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37 %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53 %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 alternatyva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37 %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53 %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alternatyva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212.617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29.554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</a:t>
                      </a:r>
                      <a:r>
                        <a:rPr lang="lt-L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neaktualu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70245"/>
              </p:ext>
            </p:extLst>
          </p:nvPr>
        </p:nvGraphicFramePr>
        <p:xfrm>
          <a:off x="164105" y="4149080"/>
          <a:ext cx="8718192" cy="1944216"/>
        </p:xfrm>
        <a:graphic>
          <a:graphicData uri="http://schemas.openxmlformats.org/drawingml/2006/table">
            <a:tbl>
              <a:tblPr/>
              <a:tblGrid>
                <a:gridCol w="2115065"/>
                <a:gridCol w="2155187"/>
                <a:gridCol w="2522028"/>
                <a:gridCol w="1925912"/>
              </a:tblGrid>
              <a:tr h="972108"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Eksploatacinės sąnaudos prieš atnaujinimą, EUR/m.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Eksploatacinės sąnaudos po atnaujinimo, EUR/m.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Eksploatacinių sąnaudų sutaupymai,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alternatyva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2.789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45 %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 alternatyva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10.920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55 %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 alternatyva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10.920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55 %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alternatyva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49.592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20.160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60 %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54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537757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lt-LT" sz="1200"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58466" y="332656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lt-LT" sz="2000" dirty="0" smtClean="0"/>
              <a:t>Jurbarko miesto ir rajono apšvietimo elektros </a:t>
            </a:r>
            <a:r>
              <a:rPr lang="lt-LT" sz="2000" dirty="0"/>
              <a:t>energijos ir </a:t>
            </a:r>
            <a:r>
              <a:rPr lang="lt-LT" sz="2000" dirty="0" err="1"/>
              <a:t>ekploatacinės</a:t>
            </a:r>
            <a:r>
              <a:rPr lang="lt-LT" sz="2000" dirty="0"/>
              <a:t> sąnaudos</a:t>
            </a:r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>
          <a:xfrm>
            <a:off x="251520" y="1556736"/>
            <a:ext cx="3888431" cy="4708140"/>
          </a:xfrm>
          <a:prstGeom prst="rect">
            <a:avLst/>
          </a:prstGeom>
          <a:noFill/>
          <a:ln w="12700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just"/>
            <a:endParaRPr lang="lt-LT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>
          <a:xfrm>
            <a:off x="251520" y="1052736"/>
            <a:ext cx="3888431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1400" b="1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Elektros</a:t>
            </a:r>
            <a:r>
              <a:rPr lang="en-US" sz="1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energijos</a:t>
            </a:r>
            <a:r>
              <a:rPr lang="en-US" sz="1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lt-LT" sz="1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ir eksploatacijos sąnaudos</a:t>
            </a:r>
            <a:r>
              <a:rPr lang="lt-LT" sz="1400" b="1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lt-LT" sz="1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Jurbarko m. ir </a:t>
            </a:r>
            <a:r>
              <a:rPr lang="lt-LT" sz="1400" b="1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raj</a:t>
            </a:r>
            <a:r>
              <a:rPr lang="lt-LT" sz="1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ap</a:t>
            </a:r>
            <a:r>
              <a:rPr lang="lt-LT" sz="1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š</a:t>
            </a:r>
            <a:r>
              <a:rPr lang="en-US" sz="1400" b="1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vietimui</a:t>
            </a:r>
            <a:r>
              <a:rPr lang="lt-LT" sz="1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, 2015 m., tūkst. EUR/metams</a:t>
            </a:r>
            <a:endParaRPr lang="lt-LT" sz="14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>
            <p:custDataLst>
              <p:tags r:id="rId7"/>
            </p:custDataLst>
          </p:nvPr>
        </p:nvSpPr>
        <p:spPr>
          <a:xfrm>
            <a:off x="4284663" y="1556736"/>
            <a:ext cx="4463921" cy="4708140"/>
          </a:xfrm>
          <a:prstGeom prst="rect">
            <a:avLst/>
          </a:prstGeom>
          <a:noFill/>
          <a:ln w="12700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just"/>
            <a:endParaRPr lang="lt-LT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>
            <p:custDataLst>
              <p:tags r:id="rId8"/>
            </p:custDataLst>
          </p:nvPr>
        </p:nvSpPr>
        <p:spPr>
          <a:xfrm>
            <a:off x="4284663" y="1052736"/>
            <a:ext cx="4400533" cy="504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Skirtingų alternatyvų apšvietimo el. energijos ir eksploatacijos sąnaudų palyginimas, tūkst. EUR</a:t>
            </a:r>
            <a:endParaRPr lang="lt-LT" sz="14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340288088"/>
              </p:ext>
            </p:extLst>
          </p:nvPr>
        </p:nvGraphicFramePr>
        <p:xfrm>
          <a:off x="4325938" y="1887538"/>
          <a:ext cx="4181384" cy="313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Chart" r:id="rId47" imgW="4181384" imgH="3133659" progId="MSGraph.Chart.8">
                  <p:embed followColorScheme="full"/>
                </p:oleObj>
              </mc:Choice>
              <mc:Fallback>
                <p:oleObj name="Chart" r:id="rId47" imgW="4181384" imgH="313365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4325938" y="1887538"/>
                        <a:ext cx="4181384" cy="3133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>
            <p:custDataLst>
              <p:tags r:id="rId10"/>
            </p:custDataLst>
          </p:nvPr>
        </p:nvSpPr>
        <p:spPr bwMode="auto">
          <a:xfrm>
            <a:off x="4503738" y="5005388"/>
            <a:ext cx="825500" cy="5476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2407D43-13BC-4A43-A6A9-A728C3308681}" type="datetime'1 a''l''ter''na''ty''va pri''e''''š'' ''''''''atnaujini''m''a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t>1 alternatyva prieš atnaujinima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 bwMode="auto">
          <a:xfrm>
            <a:off x="6494463" y="5005388"/>
            <a:ext cx="825500" cy="5476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D4B8F9B-CAE7-488D-ADD5-BE371CD53256}" type="datetime'3 a''lte''''rnaty''''v''a prie''š ''''atnau''j''''in''''im''a'">
              <a:rPr lang="en-US" sz="1200" smtClean="0">
                <a:solidFill>
                  <a:srgbClr val="000000"/>
                </a:solidFill>
                <a:latin typeface="Calibri"/>
                <a:sym typeface="Calibri"/>
              </a:rPr>
              <a:t>3 alternatyva prieš atnaujinima</a:t>
            </a:fld>
            <a:endParaRPr lang="en-US" sz="12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6808788" y="3298825"/>
            <a:ext cx="196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EFFA563-6B0D-4365-AD2E-2E17B43D85D5}" type="datetime'''''''''''''''''''''''''''''5''8'''''''''''''''">
              <a:rPr lang="en-US" sz="1200" smtClean="0">
                <a:solidFill>
                  <a:srgbClr val="000000"/>
                </a:solidFill>
                <a:latin typeface="Calibri"/>
                <a:sym typeface="Calibri"/>
              </a:rPr>
              <a:t>58</a:t>
            </a:fld>
            <a:endParaRPr lang="en-US" sz="12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31" name="Rectangle 30"/>
          <p:cNvSpPr/>
          <p:nvPr>
            <p:custDataLst>
              <p:tags r:id="rId13"/>
            </p:custDataLst>
          </p:nvPr>
        </p:nvSpPr>
        <p:spPr bwMode="gray">
          <a:xfrm>
            <a:off x="6808788" y="4492625"/>
            <a:ext cx="196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751DCCA-F91F-41DF-8296-E94C43859369}" type="datetime'''''''''''''''''''''''''''''''''''''''''''''''''2''''4'''''">
              <a:rPr lang="en-US" sz="1200" smtClean="0">
                <a:solidFill>
                  <a:srgbClr val="FFFFFF"/>
                </a:solidFill>
                <a:latin typeface="Calibri"/>
                <a:sym typeface="Calibri"/>
              </a:rPr>
              <a:t>24</a:t>
            </a:fld>
            <a:endParaRPr lang="en-US" sz="1200" dirty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7" name="Rectangle 66"/>
          <p:cNvSpPr/>
          <p:nvPr>
            <p:custDataLst>
              <p:tags r:id="rId14"/>
            </p:custDataLst>
          </p:nvPr>
        </p:nvSpPr>
        <p:spPr bwMode="auto">
          <a:xfrm>
            <a:off x="4995863" y="4640263"/>
            <a:ext cx="119063" cy="182563"/>
          </a:xfrm>
          <a:prstGeom prst="rect">
            <a:avLst/>
          </a:prstGeom>
          <a:solidFill>
            <a:srgbClr val="DDF8A7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01E8CB6-5541-4E9A-8BBA-0DE0696A752D}" type="datetime'2''''''''''''''''''''''''''''''''''''''''''''''''''''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t>2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5499100" y="5005388"/>
            <a:ext cx="825500" cy="5476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61D8858-A024-439B-B2CC-F3FCCE54B631}" type="datetime'2 a''''l''te''r''nat''yva pr''''''ieš'''' a''tn''au''ji''nima'">
              <a:rPr lang="en-US" sz="1200" smtClean="0">
                <a:solidFill>
                  <a:srgbClr val="000000"/>
                </a:solidFill>
                <a:latin typeface="Calibri"/>
                <a:sym typeface="Calibri"/>
              </a:rPr>
              <a:t>2 alternatyva prieš atnaujinima</a:t>
            </a:fld>
            <a:endParaRPr lang="en-US" sz="12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5813425" y="3298825"/>
            <a:ext cx="196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3C9A52C-B893-48B5-A189-31C24053AE73}" type="datetime'''''''''''''''''''''''''''''5''''''8'''''''">
              <a:rPr lang="en-US" sz="1200" smtClean="0">
                <a:solidFill>
                  <a:srgbClr val="000000"/>
                </a:solidFill>
                <a:latin typeface="Calibri"/>
                <a:sym typeface="Calibri"/>
              </a:rPr>
              <a:t>58</a:t>
            </a:fld>
            <a:endParaRPr lang="en-US" sz="12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34" name="Rectangle 33"/>
          <p:cNvSpPr/>
          <p:nvPr>
            <p:custDataLst>
              <p:tags r:id="rId17"/>
            </p:custDataLst>
          </p:nvPr>
        </p:nvSpPr>
        <p:spPr bwMode="gray">
          <a:xfrm>
            <a:off x="5813425" y="4492625"/>
            <a:ext cx="196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2414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25D7157-8907-4E43-83AF-C89283B8DBFE}" type="datetime'''''''''''''''''''''''''''''2''''''''4'''''''''''">
              <a:rPr lang="en-US" sz="1200" smtClean="0">
                <a:solidFill>
                  <a:srgbClr val="FFFFFF"/>
                </a:solidFill>
                <a:latin typeface="Calibri"/>
                <a:sym typeface="Calibri"/>
              </a:rPr>
              <a:t>24</a:t>
            </a:fld>
            <a:endParaRPr lang="en-US" sz="1200" dirty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66" name="Rectangle 65"/>
          <p:cNvSpPr/>
          <p:nvPr>
            <p:custDataLst>
              <p:tags r:id="rId18"/>
            </p:custDataLst>
          </p:nvPr>
        </p:nvSpPr>
        <p:spPr bwMode="gray">
          <a:xfrm>
            <a:off x="4719638" y="4721225"/>
            <a:ext cx="119063" cy="182563"/>
          </a:xfrm>
          <a:prstGeom prst="rect">
            <a:avLst/>
          </a:prstGeom>
          <a:solidFill>
            <a:srgbClr val="92241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4609C83-B29A-456E-BF73-483ED2E0D4BC}" type="datetime'''''''''''''''''''''''''''''''''''''''5'''''''''''''">
              <a:rPr lang="en-US" sz="1200" smtClean="0">
                <a:solidFill>
                  <a:schemeClr val="bg1"/>
                </a:solidFill>
                <a:latin typeface="Calibri"/>
                <a:sym typeface="Calibri"/>
              </a:rPr>
              <a:t>5</a:t>
            </a:fld>
            <a:endParaRPr lang="en-US" sz="12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65" name="Rectangle 64"/>
          <p:cNvSpPr/>
          <p:nvPr>
            <p:custDataLst>
              <p:tags r:id="rId19"/>
            </p:custDataLst>
          </p:nvPr>
        </p:nvSpPr>
        <p:spPr bwMode="auto">
          <a:xfrm>
            <a:off x="4818063" y="3298825"/>
            <a:ext cx="196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833553F-A740-453C-898D-7612037DC786}" type="datetime'''''''''5''''''''''''8''''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t>58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72" name="Rectangle 71"/>
          <p:cNvSpPr/>
          <p:nvPr>
            <p:custDataLst>
              <p:tags r:id="rId20"/>
            </p:custDataLst>
          </p:nvPr>
        </p:nvSpPr>
        <p:spPr bwMode="auto">
          <a:xfrm>
            <a:off x="7485063" y="5005388"/>
            <a:ext cx="825500" cy="5476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4B43C52-94A8-4342-BD25-A7086ED20292}" type="datetime'4'' alter''natyv''a ''pri''eš'' at''''''na''uj''i''n''''ima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t>4 alternatyva prieš atnaujinima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73" name="Rectangle 72"/>
          <p:cNvSpPr/>
          <p:nvPr>
            <p:custDataLst>
              <p:tags r:id="rId21"/>
            </p:custDataLst>
          </p:nvPr>
        </p:nvSpPr>
        <p:spPr bwMode="auto">
          <a:xfrm>
            <a:off x="7761288" y="1774825"/>
            <a:ext cx="27463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BCEC7B5-3324-4C3A-9E90-981644462457}" type="datetime'1''''''''''''2''''''''''''''''''''3''''''''''''''''''''''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t>123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74" name="Rectangle 73"/>
          <p:cNvSpPr/>
          <p:nvPr>
            <p:custDataLst>
              <p:tags r:id="rId22"/>
            </p:custDataLst>
          </p:nvPr>
        </p:nvSpPr>
        <p:spPr bwMode="gray">
          <a:xfrm>
            <a:off x="7799388" y="4197350"/>
            <a:ext cx="196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8A0AE9A-31DB-45F3-8BCB-C586EF52DFEC}" type="datetime'''''''''5''''''''''''''''''''''0'''">
              <a:rPr lang="en-US" sz="1200" smtClean="0">
                <a:solidFill>
                  <a:schemeClr val="bg1"/>
                </a:solidFill>
                <a:latin typeface="Calibri"/>
                <a:sym typeface="Calibri"/>
              </a:rPr>
              <a:t>50</a:t>
            </a:fld>
            <a:endParaRPr lang="en-US" sz="12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38" name="Rectangle 37"/>
          <p:cNvSpPr/>
          <p:nvPr>
            <p:custDataLst>
              <p:tags r:id="rId23"/>
            </p:custDataLst>
          </p:nvPr>
        </p:nvSpPr>
        <p:spPr bwMode="auto">
          <a:xfrm>
            <a:off x="4805363" y="6038850"/>
            <a:ext cx="214313" cy="160337"/>
          </a:xfrm>
          <a:prstGeom prst="rect">
            <a:avLst/>
          </a:prstGeom>
          <a:solidFill>
            <a:srgbClr val="92241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>
            <p:custDataLst>
              <p:tags r:id="rId24"/>
            </p:custDataLst>
          </p:nvPr>
        </p:nvSpPr>
        <p:spPr bwMode="auto">
          <a:xfrm>
            <a:off x="4805363" y="5805488"/>
            <a:ext cx="214313" cy="160337"/>
          </a:xfrm>
          <a:prstGeom prst="rect">
            <a:avLst/>
          </a:prstGeom>
          <a:solidFill>
            <a:srgbClr val="DDF8A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>
            <p:custDataLst>
              <p:tags r:id="rId25"/>
            </p:custDataLst>
          </p:nvPr>
        </p:nvSpPr>
        <p:spPr bwMode="auto">
          <a:xfrm>
            <a:off x="4805363" y="5572125"/>
            <a:ext cx="214312" cy="1603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1" name="Rectangle 40"/>
          <p:cNvSpPr/>
          <p:nvPr>
            <p:custDataLst>
              <p:tags r:id="rId26"/>
            </p:custDataLst>
          </p:nvPr>
        </p:nvSpPr>
        <p:spPr bwMode="auto">
          <a:xfrm>
            <a:off x="5070475" y="6034088"/>
            <a:ext cx="8064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F4A7BA3-C434-4FF5-935A-AB9C0B87F27D}" type="datetime'''''''''''E''''''ksp''''''''''''l''oa''''t''''''a''ci''''''ja'">
              <a:rPr lang="en-US" sz="1200" smtClean="0">
                <a:solidFill>
                  <a:srgbClr val="000000"/>
                </a:solidFill>
                <a:latin typeface="Calibri"/>
                <a:sym typeface="Calibri"/>
              </a:rPr>
              <a:t>Eksploatacija</a:t>
            </a:fld>
            <a:endParaRPr lang="en-US" sz="12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42" name="Rectangle 41"/>
          <p:cNvSpPr/>
          <p:nvPr>
            <p:custDataLst>
              <p:tags r:id="rId27"/>
            </p:custDataLst>
          </p:nvPr>
        </p:nvSpPr>
        <p:spPr bwMode="auto">
          <a:xfrm>
            <a:off x="5070475" y="5800725"/>
            <a:ext cx="682625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F9DFD46-ADE4-4D3F-8852-73F949911C4B}" type="datetime'''''''El. ''''''e''''''''ner''''''''''''''g''''i''j''''''a'''">
              <a:rPr lang="en-US" sz="1200" smtClean="0">
                <a:solidFill>
                  <a:srgbClr val="000000"/>
                </a:solidFill>
                <a:latin typeface="Calibri"/>
                <a:sym typeface="Calibri"/>
              </a:rPr>
              <a:t>El. energija</a:t>
            </a:fld>
            <a:endParaRPr lang="en-US" sz="12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43" name="Rectangle 42"/>
          <p:cNvSpPr/>
          <p:nvPr>
            <p:custDataLst>
              <p:tags r:id="rId28"/>
            </p:custDataLst>
          </p:nvPr>
        </p:nvSpPr>
        <p:spPr bwMode="auto">
          <a:xfrm>
            <a:off x="5070475" y="5567363"/>
            <a:ext cx="3255963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01BA051-571D-4C72-8F55-CA88F9AFED04}" type="datetime'Į alternatyvos apim''tį nepa''tenkanč''ių'' gatvių sąnaudos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t>Į alternatyvos apimtį nepatenkančių gatvių sąnaudos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graphicFrame>
        <p:nvGraphicFramePr>
          <p:cNvPr id="45" name="Object 44"/>
          <p:cNvGraphicFramePr>
            <a:graphicFrameLocks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062624122"/>
              </p:ext>
            </p:extLst>
          </p:nvPr>
        </p:nvGraphicFramePr>
        <p:xfrm>
          <a:off x="469900" y="1887538"/>
          <a:ext cx="3181356" cy="313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Chart" r:id="rId49" imgW="3181253" imgH="3133659" progId="MSGraph.Chart.8">
                  <p:embed followColorScheme="full"/>
                </p:oleObj>
              </mc:Choice>
              <mc:Fallback>
                <p:oleObj name="Chart" r:id="rId49" imgW="3181253" imgH="313365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469900" y="1887538"/>
                        <a:ext cx="3181356" cy="3133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>
            <p:custDataLst>
              <p:tags r:id="rId30"/>
            </p:custDataLst>
          </p:nvPr>
        </p:nvSpPr>
        <p:spPr bwMode="auto">
          <a:xfrm>
            <a:off x="1703388" y="4970463"/>
            <a:ext cx="704850" cy="5476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9ACE68D-F18A-4DF6-BBFE-E4E82114E9E6}" type="datetime'''J''u''rba''''''''''rk''''''o'' ra''''jonas'' (b''e miesto)'">
              <a:rPr lang="en-US" sz="1200" smtClean="0">
                <a:solidFill>
                  <a:srgbClr val="000000"/>
                </a:solidFill>
                <a:latin typeface="Calibri"/>
                <a:sym typeface="Calibri"/>
              </a:rPr>
              <a:t>Jurbarko rajonas (be miesto)</a:t>
            </a:fld>
            <a:endParaRPr lang="en-US" sz="12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55" name="Rectangle 54"/>
          <p:cNvSpPr/>
          <p:nvPr>
            <p:custDataLst>
              <p:tags r:id="rId31"/>
            </p:custDataLst>
          </p:nvPr>
        </p:nvSpPr>
        <p:spPr bwMode="auto">
          <a:xfrm>
            <a:off x="785813" y="4970463"/>
            <a:ext cx="549275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3463B7B-4EB6-439C-8D96-2C8BBF7C4A3E}" type="datetime'''''Ju''''''''''''''r''b''ark''o'' ''''mi''''es''tas'''''">
              <a:rPr lang="en-US" sz="1200" smtClean="0">
                <a:solidFill>
                  <a:srgbClr val="000000"/>
                </a:solidFill>
                <a:latin typeface="Calibri"/>
                <a:sym typeface="Calibri"/>
              </a:rPr>
              <a:t>Jurbarko miestas</a:t>
            </a:fld>
            <a:endParaRPr lang="en-US" sz="12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56" name="Rectangle 55"/>
          <p:cNvSpPr/>
          <p:nvPr>
            <p:custDataLst>
              <p:tags r:id="rId32"/>
            </p:custDataLst>
          </p:nvPr>
        </p:nvSpPr>
        <p:spPr bwMode="auto">
          <a:xfrm>
            <a:off x="962025" y="3298825"/>
            <a:ext cx="196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A5111F6-3B5F-43E5-9653-D58D3D01B8CC}" type="datetime'''''''''''''''''''''''''''''5''''8'''''''">
              <a:rPr lang="en-US" sz="1200" smtClean="0">
                <a:solidFill>
                  <a:srgbClr val="000000"/>
                </a:solidFill>
                <a:latin typeface="Calibri"/>
                <a:sym typeface="Calibri"/>
              </a:rPr>
              <a:t>58</a:t>
            </a:fld>
            <a:endParaRPr lang="en-US" sz="12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57" name="Rectangle 56"/>
          <p:cNvSpPr/>
          <p:nvPr>
            <p:custDataLst>
              <p:tags r:id="rId33"/>
            </p:custDataLst>
          </p:nvPr>
        </p:nvSpPr>
        <p:spPr bwMode="gray">
          <a:xfrm>
            <a:off x="962025" y="4478338"/>
            <a:ext cx="196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2414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7B335EE-067F-4B45-9FEA-EAD893D50FFD}" type="datetime'''''''''''''2''6'''''''''''''''''''''''''''''''''''''''''''">
              <a:rPr lang="en-US" sz="1200" smtClean="0">
                <a:solidFill>
                  <a:srgbClr val="FFFFFF"/>
                </a:solidFill>
                <a:latin typeface="Calibri"/>
                <a:sym typeface="Calibri"/>
              </a:rPr>
              <a:t>26</a:t>
            </a:fld>
            <a:endParaRPr lang="en-US" sz="1200" dirty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9" name="Rectangle 48"/>
          <p:cNvSpPr/>
          <p:nvPr>
            <p:custDataLst>
              <p:tags r:id="rId34"/>
            </p:custDataLst>
          </p:nvPr>
        </p:nvSpPr>
        <p:spPr bwMode="auto">
          <a:xfrm>
            <a:off x="2755900" y="4970463"/>
            <a:ext cx="590550" cy="5476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D471F0C-CBBA-438F-8CCF-86C75A15D304}" type="datetime'''J''u''rba''rk''''''''o mie''sta''s'' ''ir ''rajonas'">
              <a:rPr lang="en-US" sz="1200" smtClean="0">
                <a:solidFill>
                  <a:srgbClr val="000000"/>
                </a:solidFill>
                <a:latin typeface="Calibri"/>
                <a:sym typeface="Calibri"/>
              </a:rPr>
              <a:t>Jurbarko miestas ir rajonas</a:t>
            </a:fld>
            <a:endParaRPr lang="en-US" sz="12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68" name="Rectangle 67"/>
          <p:cNvSpPr/>
          <p:nvPr>
            <p:custDataLst>
              <p:tags r:id="rId35"/>
            </p:custDataLst>
          </p:nvPr>
        </p:nvSpPr>
        <p:spPr bwMode="auto">
          <a:xfrm>
            <a:off x="1957388" y="3136900"/>
            <a:ext cx="196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F624444-E594-4702-93A6-3E7D822DA623}" type="datetime'''''''''''''''6''''''''''''''''''''''''''''5''''''''''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t>65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9" name="Rectangle 68"/>
          <p:cNvSpPr/>
          <p:nvPr>
            <p:custDataLst>
              <p:tags r:id="rId36"/>
            </p:custDataLst>
          </p:nvPr>
        </p:nvSpPr>
        <p:spPr bwMode="gray">
          <a:xfrm>
            <a:off x="1957388" y="4421188"/>
            <a:ext cx="196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EBB35CD-F6D0-4C9D-B993-7710ABAE202C}" type="datetime'''''''3''''''''''''''''''''''''''''''''0'''''''''''">
              <a:rPr lang="en-US" sz="1200" smtClean="0">
                <a:solidFill>
                  <a:schemeClr val="bg1"/>
                </a:solidFill>
                <a:latin typeface="Calibri"/>
                <a:sym typeface="Calibri"/>
              </a:rPr>
              <a:t>30</a:t>
            </a:fld>
            <a:endParaRPr lang="en-US" sz="12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70" name="Rectangle 69"/>
          <p:cNvSpPr/>
          <p:nvPr>
            <p:custDataLst>
              <p:tags r:id="rId37"/>
            </p:custDataLst>
          </p:nvPr>
        </p:nvSpPr>
        <p:spPr bwMode="auto">
          <a:xfrm>
            <a:off x="2914650" y="1774825"/>
            <a:ext cx="27463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372A3FD-DA58-49EF-A7E8-4CD62F033BD7}" type="datetime'''''''''''''''''''''1''''2''''''3'''''''''''''''">
              <a:rPr lang="en-US" sz="1200" smtClean="0">
                <a:solidFill>
                  <a:schemeClr val="tx1"/>
                </a:solidFill>
                <a:latin typeface="Calibri"/>
                <a:sym typeface="Calibri"/>
              </a:rPr>
              <a:t>123</a:t>
            </a:fld>
            <a:endParaRPr lang="en-US" sz="12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71" name="Rectangle 70"/>
          <p:cNvSpPr/>
          <p:nvPr>
            <p:custDataLst>
              <p:tags r:id="rId38"/>
            </p:custDataLst>
          </p:nvPr>
        </p:nvSpPr>
        <p:spPr bwMode="gray">
          <a:xfrm>
            <a:off x="2952750" y="4121150"/>
            <a:ext cx="1968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1202DF8-4864-4768-A8C8-9E2C8B0C2519}" type="datetime'''''''''''''''''''''''''5''''''''''''6'''''''''''''''''">
              <a:rPr lang="en-US" sz="1200" smtClean="0">
                <a:solidFill>
                  <a:schemeClr val="bg1"/>
                </a:solidFill>
                <a:latin typeface="Calibri"/>
                <a:sym typeface="Calibri"/>
              </a:rPr>
              <a:t>56</a:t>
            </a:fld>
            <a:endParaRPr lang="en-US" sz="12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59" name="Rectangle 58"/>
          <p:cNvSpPr/>
          <p:nvPr>
            <p:custDataLst>
              <p:tags r:id="rId39"/>
            </p:custDataLst>
          </p:nvPr>
        </p:nvSpPr>
        <p:spPr bwMode="auto">
          <a:xfrm>
            <a:off x="977900" y="5572125"/>
            <a:ext cx="214313" cy="160337"/>
          </a:xfrm>
          <a:prstGeom prst="rect">
            <a:avLst/>
          </a:prstGeom>
          <a:solidFill>
            <a:srgbClr val="DDF8A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>
            <p:custDataLst>
              <p:tags r:id="rId40"/>
            </p:custDataLst>
          </p:nvPr>
        </p:nvSpPr>
        <p:spPr bwMode="auto">
          <a:xfrm>
            <a:off x="2027238" y="5572125"/>
            <a:ext cx="214313" cy="160337"/>
          </a:xfrm>
          <a:prstGeom prst="rect">
            <a:avLst/>
          </a:prstGeom>
          <a:solidFill>
            <a:srgbClr val="92241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>
            <p:custDataLst>
              <p:tags r:id="rId41"/>
            </p:custDataLst>
          </p:nvPr>
        </p:nvSpPr>
        <p:spPr bwMode="auto">
          <a:xfrm>
            <a:off x="2292350" y="5567363"/>
            <a:ext cx="8064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4513D5F-BCBD-43B5-BA02-2269087902A6}" type="datetime'''''''''''E''ksplo''''a''t''''''''''''ac''''''''''''''i''ja'">
              <a:rPr lang="en-US" sz="1200" smtClean="0">
                <a:solidFill>
                  <a:srgbClr val="000000"/>
                </a:solidFill>
                <a:latin typeface="Calibri"/>
                <a:sym typeface="Calibri"/>
              </a:rPr>
              <a:t>Eksploatacija</a:t>
            </a:fld>
            <a:endParaRPr lang="en-US" sz="12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 bwMode="auto">
          <a:xfrm>
            <a:off x="1243013" y="5567363"/>
            <a:ext cx="682625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AABA575-A163-4087-A2E4-E3A92B0E19E2}" type="datetime'E''l''''''''.'''' en''''''e''''''''r''g''''''i''''j''a'">
              <a:rPr lang="en-US" sz="1200" smtClean="0">
                <a:solidFill>
                  <a:srgbClr val="000000"/>
                </a:solidFill>
                <a:latin typeface="Calibri"/>
                <a:sym typeface="Calibri"/>
              </a:rPr>
              <a:t>El. energija</a:t>
            </a:fld>
            <a:endParaRPr lang="en-US" sz="12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4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75993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think-cell Slide" r:id="rId50" imgW="270" imgH="270" progId="TCLayout.ActiveDocument.1">
                  <p:embed/>
                </p:oleObj>
              </mc:Choice>
              <mc:Fallback>
                <p:oleObj name="think-cell Slide" r:id="rId5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lt-LT" sz="1000">
              <a:solidFill>
                <a:prstClr val="white"/>
              </a:solidFill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lt-LT" dirty="0" smtClean="0"/>
              <a:t>Mokėjimai pagal E</a:t>
            </a:r>
            <a:r>
              <a:rPr lang="en-US" dirty="0" smtClean="0"/>
              <a:t>S</a:t>
            </a:r>
            <a:r>
              <a:rPr lang="lt-LT" dirty="0" smtClean="0"/>
              <a:t>CO modelį</a:t>
            </a:r>
            <a:endParaRPr lang="lt-LT" dirty="0"/>
          </a:p>
        </p:txBody>
      </p:sp>
      <p:sp>
        <p:nvSpPr>
          <p:cNvPr id="51" name="Rectangle 50"/>
          <p:cNvSpPr/>
          <p:nvPr>
            <p:custDataLst>
              <p:tags r:id="rId5"/>
            </p:custDataLst>
          </p:nvPr>
        </p:nvSpPr>
        <p:spPr>
          <a:xfrm>
            <a:off x="395536" y="1209156"/>
            <a:ext cx="8280920" cy="5028155"/>
          </a:xfrm>
          <a:prstGeom prst="rect">
            <a:avLst/>
          </a:prstGeom>
          <a:noFill/>
          <a:ln w="12700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08000" algn="just"/>
            <a:endParaRPr lang="lt-LT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>
            <p:custDataLst>
              <p:tags r:id="rId6"/>
            </p:custDataLst>
          </p:nvPr>
        </p:nvSpPr>
        <p:spPr>
          <a:xfrm>
            <a:off x="395536" y="980728"/>
            <a:ext cx="8280920" cy="228427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Skirtingų alternatyvų </a:t>
            </a:r>
            <a:r>
              <a:rPr lang="en-US" sz="1400" b="1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mok</a:t>
            </a:r>
            <a:r>
              <a:rPr lang="lt-LT" sz="1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ėjimų palyginimas, tūkst. EUR</a:t>
            </a:r>
            <a:endParaRPr lang="lt-LT" sz="14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3" name="Object 52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524414208"/>
              </p:ext>
            </p:extLst>
          </p:nvPr>
        </p:nvGraphicFramePr>
        <p:xfrm>
          <a:off x="438150" y="1311275"/>
          <a:ext cx="8124950" cy="36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Chart" r:id="rId52" imgW="8124950" imgH="3628987" progId="MSGraph.Chart.8">
                  <p:embed followColorScheme="full"/>
                </p:oleObj>
              </mc:Choice>
              <mc:Fallback>
                <p:oleObj name="Chart" r:id="rId52" imgW="8124950" imgH="362898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438150" y="1311275"/>
                        <a:ext cx="8124950" cy="362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 bwMode="auto">
          <a:xfrm flipH="1">
            <a:off x="1235075" y="4619625"/>
            <a:ext cx="85725" cy="1301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 bwMode="auto">
          <a:xfrm>
            <a:off x="1727200" y="4695825"/>
            <a:ext cx="84138" cy="920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10"/>
            </p:custDataLst>
          </p:nvPr>
        </p:nvCxnSpPr>
        <p:spPr bwMode="auto">
          <a:xfrm flipH="1">
            <a:off x="2225675" y="4695825"/>
            <a:ext cx="85725" cy="7302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>
            <p:custDataLst>
              <p:tags r:id="rId11"/>
            </p:custDataLst>
          </p:nvPr>
        </p:nvSpPr>
        <p:spPr bwMode="auto">
          <a:xfrm>
            <a:off x="7566025" y="4956175"/>
            <a:ext cx="79375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99E6FA6-83B7-46BE-AC92-1893C93AE34F}" type="datetime'''4'''''''''' a''l''t''''ernaty''va'' po ''atnauji''n''''imo'">
              <a:rPr lang="en-US" sz="1000" smtClean="0">
                <a:solidFill>
                  <a:schemeClr val="tx1"/>
                </a:solidFill>
                <a:latin typeface="Calibri"/>
                <a:sym typeface="Calibri"/>
              </a:rPr>
              <a:t>4 alternatyva po atnaujinimo</a:t>
            </a:fld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55" name="Rectangle 54"/>
          <p:cNvSpPr/>
          <p:nvPr>
            <p:custDataLst>
              <p:tags r:id="rId12"/>
            </p:custDataLst>
          </p:nvPr>
        </p:nvSpPr>
        <p:spPr bwMode="auto">
          <a:xfrm>
            <a:off x="7848600" y="1228725"/>
            <a:ext cx="23018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0A8E17B-FB12-41A8-B085-ED1EFE4F3030}" type="datetime'41''''''''''''''''''''''''''''''''''''''''7'''''''''''''''''''">
              <a:rPr lang="en-US" sz="1000" smtClean="0">
                <a:solidFill>
                  <a:schemeClr val="tx1"/>
                </a:solidFill>
                <a:latin typeface="Calibri"/>
                <a:sym typeface="Calibri"/>
              </a:rPr>
              <a:t>417</a:t>
            </a:fld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69" name="Rectangle 68"/>
          <p:cNvSpPr/>
          <p:nvPr>
            <p:custDataLst>
              <p:tags r:id="rId13"/>
            </p:custDataLst>
          </p:nvPr>
        </p:nvSpPr>
        <p:spPr bwMode="gray">
          <a:xfrm>
            <a:off x="7880350" y="4640263"/>
            <a:ext cx="165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60D472C-C3A6-43E7-B85B-01AF1084E0D1}" type="datetime'''''''''''''''''''''''''''''''''''''''2''''''''0''''''''''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t>20</a:t>
            </a:fld>
            <a:endParaRPr lang="en-US" sz="10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60" name="Rectangle 59"/>
          <p:cNvSpPr/>
          <p:nvPr>
            <p:custDataLst>
              <p:tags r:id="rId14"/>
            </p:custDataLst>
          </p:nvPr>
        </p:nvSpPr>
        <p:spPr bwMode="gray">
          <a:xfrm>
            <a:off x="7848600" y="2944813"/>
            <a:ext cx="23018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62E4222-F835-42AE-92A1-289CFB87124B}" type="datetime'''3''''''''''5''''''''3''''''''''''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t>353</a:t>
            </a:fld>
            <a:endParaRPr lang="en-US" sz="10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38" name="Rectangle 37"/>
          <p:cNvSpPr/>
          <p:nvPr>
            <p:custDataLst>
              <p:tags r:id="rId15"/>
            </p:custDataLst>
          </p:nvPr>
        </p:nvSpPr>
        <p:spPr bwMode="auto">
          <a:xfrm>
            <a:off x="6519863" y="4956175"/>
            <a:ext cx="906463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D2846B4-049B-4304-8103-4F9928B2574D}" type="datetime'4'' a''''''lternat''''yva'''' pr''''''i''e''š at''naujinim''a'">
              <a:rPr lang="en-US" sz="1000" smtClean="0">
                <a:solidFill>
                  <a:schemeClr val="tx1"/>
                </a:solidFill>
                <a:latin typeface="Calibri"/>
                <a:sym typeface="Calibri"/>
              </a:rPr>
              <a:t>4 alternatyva prieš atnaujinima</a:t>
            </a:fld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0" name="Rectangle 39"/>
          <p:cNvSpPr/>
          <p:nvPr>
            <p:custDataLst>
              <p:tags r:id="rId16"/>
            </p:custDataLst>
          </p:nvPr>
        </p:nvSpPr>
        <p:spPr bwMode="auto">
          <a:xfrm>
            <a:off x="6858000" y="3619500"/>
            <a:ext cx="23018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A824A69-5A52-4C80-A791-0695F679A3F5}" type="datetime'''''''''''''1''''''2''''''''''''''''3'''''">
              <a:rPr lang="en-US" sz="1000" smtClean="0">
                <a:solidFill>
                  <a:schemeClr val="tx1"/>
                </a:solidFill>
                <a:latin typeface="Calibri"/>
                <a:sym typeface="Calibri"/>
              </a:rPr>
              <a:t>123</a:t>
            </a:fld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24" name="Rectangle 23"/>
          <p:cNvSpPr/>
          <p:nvPr>
            <p:custDataLst>
              <p:tags r:id="rId17"/>
            </p:custDataLst>
          </p:nvPr>
        </p:nvSpPr>
        <p:spPr bwMode="auto">
          <a:xfrm>
            <a:off x="5584825" y="4956175"/>
            <a:ext cx="79375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CAD3A22-17FD-4BF8-B47C-9B895B10A81B}" type="datetime'3 al''te''rn''aty''va'' p''''''o'' a''tn''a''''uj''inim''o'''">
              <a:rPr lang="en-US" sz="1000" smtClean="0">
                <a:solidFill>
                  <a:srgbClr val="000000"/>
                </a:solidFill>
                <a:latin typeface="Calibri"/>
                <a:sym typeface="Calibri"/>
              </a:rPr>
              <a:t>3 alternatyva po atnaujinimo</a:t>
            </a:fld>
            <a:endParaRPr lang="en-US" sz="10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47" name="Rectangle 46"/>
          <p:cNvSpPr/>
          <p:nvPr>
            <p:custDataLst>
              <p:tags r:id="rId18"/>
            </p:custDataLst>
          </p:nvPr>
        </p:nvSpPr>
        <p:spPr bwMode="auto">
          <a:xfrm>
            <a:off x="5867400" y="2019300"/>
            <a:ext cx="23018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53B4640-C921-4582-9785-7E328F46257A}" type="datetime'''''3''''''''''''''''2''''''''''0'''''''''''''''''''''''">
              <a:rPr lang="en-US" sz="1000" smtClean="0">
                <a:solidFill>
                  <a:schemeClr val="tx1"/>
                </a:solidFill>
                <a:latin typeface="Calibri"/>
                <a:sym typeface="Calibri"/>
              </a:rPr>
              <a:t>320</a:t>
            </a:fld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54" name="Rectangle 53"/>
          <p:cNvSpPr/>
          <p:nvPr>
            <p:custDataLst>
              <p:tags r:id="rId19"/>
            </p:custDataLst>
          </p:nvPr>
        </p:nvSpPr>
        <p:spPr bwMode="gray">
          <a:xfrm>
            <a:off x="5761038" y="4678363"/>
            <a:ext cx="165100" cy="152400"/>
          </a:xfrm>
          <a:prstGeom prst="rect">
            <a:avLst/>
          </a:prstGeom>
          <a:solidFill>
            <a:srgbClr val="92241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86DB553-D1B6-44B5-91C1-28E1C042342B}" type="datetime'''''''''''1''''''''''''''''''1''''''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t>11</a:t>
            </a:fld>
            <a:endParaRPr lang="en-US" sz="10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50" name="Rectangle 49"/>
          <p:cNvSpPr/>
          <p:nvPr>
            <p:custDataLst>
              <p:tags r:id="rId20"/>
            </p:custDataLst>
          </p:nvPr>
        </p:nvSpPr>
        <p:spPr bwMode="auto">
          <a:xfrm>
            <a:off x="6037263" y="4587875"/>
            <a:ext cx="165100" cy="152400"/>
          </a:xfrm>
          <a:prstGeom prst="rect">
            <a:avLst/>
          </a:prstGeom>
          <a:solidFill>
            <a:srgbClr val="DDF8A7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9A1F367-89F3-4104-A4BF-88B0955069C7}" type="datetime'''1''''''''1'''''''''''''''''''''''''''''''">
              <a:rPr lang="en-US" sz="1000" smtClean="0">
                <a:solidFill>
                  <a:schemeClr val="tx1"/>
                </a:solidFill>
                <a:latin typeface="Calibri"/>
                <a:sym typeface="Calibri"/>
              </a:rPr>
              <a:t>11</a:t>
            </a:fld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9" name="Rectangle 48"/>
          <p:cNvSpPr/>
          <p:nvPr>
            <p:custDataLst>
              <p:tags r:id="rId21"/>
            </p:custDataLst>
          </p:nvPr>
        </p:nvSpPr>
        <p:spPr bwMode="gray">
          <a:xfrm>
            <a:off x="5867400" y="3392488"/>
            <a:ext cx="23018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E8C6A99-C417-4C88-A9C8-CC96F6E7F066}" type="datetime'''''''''2''''''''''''''''''8''2''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t>282</a:t>
            </a:fld>
            <a:endParaRPr lang="en-US" sz="10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83" name="Rectangle 82"/>
          <p:cNvSpPr/>
          <p:nvPr>
            <p:custDataLst>
              <p:tags r:id="rId22"/>
            </p:custDataLst>
          </p:nvPr>
        </p:nvSpPr>
        <p:spPr bwMode="auto">
          <a:xfrm>
            <a:off x="4538663" y="4956175"/>
            <a:ext cx="906463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B472EF6-89C5-416D-9FFE-BB9B6382AE3F}" type="datetime'3 alt''e''rna''t''yva'' ''pr''ieš'' ''''at''naujini''''ma'''''">
              <a:rPr lang="en-US" sz="1000" smtClean="0">
                <a:solidFill>
                  <a:srgbClr val="000000"/>
                </a:solidFill>
                <a:latin typeface="Calibri"/>
                <a:sym typeface="Calibri"/>
              </a:rPr>
              <a:t>3 alternatyva prieš atnaujinima</a:t>
            </a:fld>
            <a:endParaRPr lang="en-US" sz="10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35" name="Rectangle 34"/>
          <p:cNvSpPr/>
          <p:nvPr>
            <p:custDataLst>
              <p:tags r:id="rId23"/>
            </p:custDataLst>
          </p:nvPr>
        </p:nvSpPr>
        <p:spPr bwMode="auto">
          <a:xfrm>
            <a:off x="4908550" y="4152900"/>
            <a:ext cx="165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9B9CC42-1686-44F7-BC53-D17C88988914}" type="datetime'''''''5''''''''''''''''8'''''''''">
              <a:rPr lang="en-US" sz="1000" smtClean="0">
                <a:solidFill>
                  <a:schemeClr val="tx1"/>
                </a:solidFill>
                <a:latin typeface="Calibri"/>
                <a:sym typeface="Calibri"/>
              </a:rPr>
              <a:t>58</a:t>
            </a:fld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37" name="Rectangle 36"/>
          <p:cNvSpPr/>
          <p:nvPr>
            <p:custDataLst>
              <p:tags r:id="rId24"/>
            </p:custDataLst>
          </p:nvPr>
        </p:nvSpPr>
        <p:spPr bwMode="gray">
          <a:xfrm>
            <a:off x="4908550" y="4621213"/>
            <a:ext cx="165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010C4A8-966A-4EB7-BA2B-F98217EF6C37}" type="datetime'''''''2''''''''''''''''''''''''''''''''4''''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t>24</a:t>
            </a:fld>
            <a:endParaRPr lang="en-US" sz="10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46" name="Rectangle 45"/>
          <p:cNvSpPr/>
          <p:nvPr>
            <p:custDataLst>
              <p:tags r:id="rId25"/>
            </p:custDataLst>
          </p:nvPr>
        </p:nvSpPr>
        <p:spPr bwMode="gray">
          <a:xfrm>
            <a:off x="3779838" y="4678363"/>
            <a:ext cx="165100" cy="152400"/>
          </a:xfrm>
          <a:prstGeom prst="rect">
            <a:avLst/>
          </a:prstGeom>
          <a:solidFill>
            <a:srgbClr val="92241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AE8D0A0-367F-4FCF-A116-DD1AB1AA12CE}" type="datetime'''''''''1''''''''''''''''''''''''''''''''''''1''''''''''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t>11</a:t>
            </a:fld>
            <a:endParaRPr lang="en-US" sz="10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48" name="Rectangle 47"/>
          <p:cNvSpPr/>
          <p:nvPr>
            <p:custDataLst>
              <p:tags r:id="rId26"/>
            </p:custDataLst>
          </p:nvPr>
        </p:nvSpPr>
        <p:spPr bwMode="auto">
          <a:xfrm>
            <a:off x="4056063" y="4587875"/>
            <a:ext cx="165100" cy="152400"/>
          </a:xfrm>
          <a:prstGeom prst="rect">
            <a:avLst/>
          </a:prstGeom>
          <a:solidFill>
            <a:srgbClr val="DDF8A7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B917863-ECCB-4001-8C4E-1939C26D2E74}" type="datetime'''''''1''''''''''''''''''''''''''''''''1'''''''''''''">
              <a:rPr lang="en-US" sz="1000" smtClean="0">
                <a:solidFill>
                  <a:schemeClr val="tx1"/>
                </a:solidFill>
                <a:latin typeface="Calibri"/>
                <a:sym typeface="Calibri"/>
              </a:rPr>
              <a:t>11</a:t>
            </a:fld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5" name="Rectangle 44"/>
          <p:cNvSpPr/>
          <p:nvPr>
            <p:custDataLst>
              <p:tags r:id="rId27"/>
            </p:custDataLst>
          </p:nvPr>
        </p:nvSpPr>
        <p:spPr bwMode="gray">
          <a:xfrm>
            <a:off x="3886200" y="3759200"/>
            <a:ext cx="23018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D001DD4-95D2-42AC-9C24-C0AF1B4C1D48}" type="datetime'''''''''''1''''''''''''9''2''''''''''''''''''''''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t>192</a:t>
            </a:fld>
            <a:endParaRPr lang="en-US" sz="10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80" name="Rectangle 79"/>
          <p:cNvSpPr/>
          <p:nvPr>
            <p:custDataLst>
              <p:tags r:id="rId28"/>
            </p:custDataLst>
          </p:nvPr>
        </p:nvSpPr>
        <p:spPr bwMode="auto">
          <a:xfrm>
            <a:off x="2557463" y="4956175"/>
            <a:ext cx="906463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D4D5EDA-75AA-4BE7-AC96-001B2C8E7596}" type="datetime'2 a''''''l''t''''er''na''tyv''a ''prieš ''atnau''jin''''im''a'">
              <a:rPr lang="en-US" sz="1000" smtClean="0">
                <a:solidFill>
                  <a:srgbClr val="000000"/>
                </a:solidFill>
                <a:latin typeface="Calibri"/>
                <a:sym typeface="Calibri"/>
              </a:rPr>
              <a:t>2 alternatyva prieš atnaujinima</a:t>
            </a:fld>
            <a:endParaRPr lang="en-US" sz="10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81" name="Rectangle 80"/>
          <p:cNvSpPr/>
          <p:nvPr>
            <p:custDataLst>
              <p:tags r:id="rId29"/>
            </p:custDataLst>
          </p:nvPr>
        </p:nvSpPr>
        <p:spPr bwMode="auto">
          <a:xfrm>
            <a:off x="2927350" y="4152900"/>
            <a:ext cx="165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6311C48-F4AD-4D09-852B-05D837521893}" type="datetime'''''''''5''''''''''''''''''''''''''''''''''8'''''''''''''">
              <a:rPr lang="en-US" sz="1000" smtClean="0">
                <a:solidFill>
                  <a:srgbClr val="000000"/>
                </a:solidFill>
                <a:latin typeface="Calibri"/>
                <a:sym typeface="Calibri"/>
              </a:rPr>
              <a:t>58</a:t>
            </a:fld>
            <a:endParaRPr lang="en-US" sz="10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33" name="Rectangle 32"/>
          <p:cNvSpPr/>
          <p:nvPr>
            <p:custDataLst>
              <p:tags r:id="rId30"/>
            </p:custDataLst>
          </p:nvPr>
        </p:nvSpPr>
        <p:spPr bwMode="gray">
          <a:xfrm>
            <a:off x="2927350" y="4621213"/>
            <a:ext cx="165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56776C3-658F-4E6D-BF72-7E19BE1C6C1D}" type="datetime'''''''''''''''2''''''''''4''''''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t>24</a:t>
            </a:fld>
            <a:endParaRPr lang="en-US" sz="10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3" name="Rectangle 2"/>
          <p:cNvSpPr/>
          <p:nvPr>
            <p:custDataLst>
              <p:tags r:id="rId31"/>
            </p:custDataLst>
          </p:nvPr>
        </p:nvSpPr>
        <p:spPr bwMode="auto">
          <a:xfrm>
            <a:off x="1622425" y="4956175"/>
            <a:ext cx="79375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4C418B2-93E2-4399-B5D8-45E059E6DF77}" type="datetime'1 ''''a''''l''terna''t''y''v''a ''po ''at''''n''au''jinimo'">
              <a:rPr lang="en-US" sz="1000" smtClean="0">
                <a:solidFill>
                  <a:srgbClr val="000000"/>
                </a:solidFill>
                <a:latin typeface="Calibri"/>
                <a:sym typeface="Calibri"/>
              </a:rPr>
              <a:t>1 alternatyva po atnaujinimo</a:t>
            </a:fld>
            <a:endParaRPr lang="en-US" sz="10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7" name="Rectangle 6"/>
          <p:cNvSpPr/>
          <p:nvPr>
            <p:custDataLst>
              <p:tags r:id="rId32"/>
            </p:custDataLst>
          </p:nvPr>
        </p:nvSpPr>
        <p:spPr bwMode="auto">
          <a:xfrm>
            <a:off x="1936750" y="3924300"/>
            <a:ext cx="165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D7F60AC-21E4-4E12-B081-71D38A39141E}" type="datetime'''''''''''''8''''''''''''''''''''''''''''''''''''''''''6'">
              <a:rPr lang="en-US" sz="1000" smtClean="0">
                <a:solidFill>
                  <a:srgbClr val="000000"/>
                </a:solidFill>
                <a:latin typeface="Calibri"/>
                <a:sym typeface="Calibri"/>
              </a:rPr>
              <a:t>86</a:t>
            </a:fld>
            <a:endParaRPr lang="en-US" sz="10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6" name="Rectangle 5"/>
          <p:cNvSpPr/>
          <p:nvPr>
            <p:custDataLst>
              <p:tags r:id="rId33"/>
            </p:custDataLst>
          </p:nvPr>
        </p:nvSpPr>
        <p:spPr bwMode="gray">
          <a:xfrm>
            <a:off x="1936750" y="4559300"/>
            <a:ext cx="165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088E5FC-DBB9-48E3-8D89-497A10AB736C}" type="datetime'''''''''''''''''''''''''''''''''''''''''''''''''''''3''0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t>30</a:t>
            </a:fld>
            <a:endParaRPr lang="en-US" sz="10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75" name="Rectangle 74"/>
          <p:cNvSpPr/>
          <p:nvPr>
            <p:custDataLst>
              <p:tags r:id="rId34"/>
            </p:custDataLst>
          </p:nvPr>
        </p:nvSpPr>
        <p:spPr bwMode="auto">
          <a:xfrm>
            <a:off x="576263" y="4956175"/>
            <a:ext cx="906463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DCA518C-AE2D-4B94-88FC-2B772B882297}" type="datetime'1 ''alte''rna''ty''v''a pr''i''''''eš atna''uji''ni''''''''ma'">
              <a:rPr lang="en-US" sz="1000" smtClean="0">
                <a:solidFill>
                  <a:srgbClr val="000000"/>
                </a:solidFill>
                <a:latin typeface="Calibri"/>
                <a:sym typeface="Calibri"/>
              </a:rPr>
              <a:t>1 alternatyva prieš atnaujinima</a:t>
            </a:fld>
            <a:endParaRPr lang="en-US" sz="10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77" name="Rectangle 76"/>
          <p:cNvSpPr/>
          <p:nvPr>
            <p:custDataLst>
              <p:tags r:id="rId35"/>
            </p:custDataLst>
          </p:nvPr>
        </p:nvSpPr>
        <p:spPr bwMode="auto">
          <a:xfrm>
            <a:off x="946150" y="4152900"/>
            <a:ext cx="165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549A0F8-AB9B-4947-8015-8D1411C708BA}" type="datetime'''''''''5''''''''''''''''''''''''8'''''''''''''''''">
              <a:rPr lang="en-US" sz="1000" smtClean="0">
                <a:solidFill>
                  <a:srgbClr val="000000"/>
                </a:solidFill>
                <a:latin typeface="Calibri"/>
                <a:sym typeface="Calibri"/>
              </a:rPr>
              <a:t>58</a:t>
            </a:fld>
            <a:endParaRPr lang="en-US" sz="10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30" name="Rectangle 29"/>
          <p:cNvSpPr/>
          <p:nvPr>
            <p:custDataLst>
              <p:tags r:id="rId36"/>
            </p:custDataLst>
          </p:nvPr>
        </p:nvSpPr>
        <p:spPr bwMode="gray">
          <a:xfrm>
            <a:off x="979488" y="4702175"/>
            <a:ext cx="100013" cy="152400"/>
          </a:xfrm>
          <a:prstGeom prst="rect">
            <a:avLst/>
          </a:prstGeom>
          <a:solidFill>
            <a:srgbClr val="92241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5A7E53A-C0E4-4259-9014-40B625230FFE}" type="datetime'''''''5''''''''''''''''''''''''''''''''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t>5</a:t>
            </a:fld>
            <a:endParaRPr lang="en-US" sz="10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13" name="Rectangle 12"/>
          <p:cNvSpPr/>
          <p:nvPr>
            <p:custDataLst>
              <p:tags r:id="rId37"/>
            </p:custDataLst>
          </p:nvPr>
        </p:nvSpPr>
        <p:spPr bwMode="gray">
          <a:xfrm>
            <a:off x="6889750" y="4521200"/>
            <a:ext cx="165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0FB129A-C622-4D1B-80B1-54DBB1FE9C23}" type="datetime'5''0'''''''''''">
              <a:rPr lang="en-US" sz="1000" smtClean="0">
                <a:solidFill>
                  <a:schemeClr val="bg1"/>
                </a:solidFill>
                <a:latin typeface="Calibri"/>
                <a:sym typeface="Calibri"/>
              </a:rPr>
              <a:t>50</a:t>
            </a:fld>
            <a:endParaRPr lang="en-US" sz="10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44" name="Rectangle 43"/>
          <p:cNvSpPr/>
          <p:nvPr>
            <p:custDataLst>
              <p:tags r:id="rId38"/>
            </p:custDataLst>
          </p:nvPr>
        </p:nvSpPr>
        <p:spPr bwMode="auto">
          <a:xfrm>
            <a:off x="3886200" y="2752725"/>
            <a:ext cx="23018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428196B-71C0-48CF-9F74-6271D5A8AAE3}" type="datetime'''''''''''2''''''''''''''''''''''''''3''''''''0'''''''">
              <a:rPr lang="en-US" sz="1000" smtClean="0">
                <a:solidFill>
                  <a:schemeClr val="tx1"/>
                </a:solidFill>
                <a:latin typeface="Calibri"/>
                <a:sym typeface="Calibri"/>
              </a:rPr>
              <a:t>230</a:t>
            </a:fld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20" name="Rectangle 19"/>
          <p:cNvSpPr/>
          <p:nvPr>
            <p:custDataLst>
              <p:tags r:id="rId39"/>
            </p:custDataLst>
          </p:nvPr>
        </p:nvSpPr>
        <p:spPr bwMode="auto">
          <a:xfrm>
            <a:off x="3603625" y="4956175"/>
            <a:ext cx="79375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EA52516-98EB-48EB-B5FC-9B2FDE414B62}" type="datetime'2 al''t''er''na''''t''''yv''a p''''o atnauj''i''''n''im''o'''">
              <a:rPr lang="en-US" sz="1000" smtClean="0">
                <a:solidFill>
                  <a:srgbClr val="000000"/>
                </a:solidFill>
                <a:latin typeface="Calibri"/>
                <a:sym typeface="Calibri"/>
              </a:rPr>
              <a:t>2 alternatyva po atnaujinimo</a:t>
            </a:fld>
            <a:endParaRPr lang="en-US" sz="10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65" name="Rectangle 64"/>
          <p:cNvSpPr/>
          <p:nvPr>
            <p:custDataLst>
              <p:tags r:id="rId40"/>
            </p:custDataLst>
          </p:nvPr>
        </p:nvSpPr>
        <p:spPr bwMode="auto">
          <a:xfrm>
            <a:off x="3832225" y="5702300"/>
            <a:ext cx="179388" cy="133350"/>
          </a:xfrm>
          <a:prstGeom prst="rect">
            <a:avLst/>
          </a:prstGeom>
          <a:solidFill>
            <a:srgbClr val="92241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>
            <p:custDataLst>
              <p:tags r:id="rId41"/>
            </p:custDataLst>
          </p:nvPr>
        </p:nvSpPr>
        <p:spPr bwMode="auto">
          <a:xfrm>
            <a:off x="3832225" y="5499100"/>
            <a:ext cx="179388" cy="133350"/>
          </a:xfrm>
          <a:prstGeom prst="rect">
            <a:avLst/>
          </a:prstGeom>
          <a:solidFill>
            <a:srgbClr val="DDF8A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42"/>
            </p:custDataLst>
          </p:nvPr>
        </p:nvSpPr>
        <p:spPr bwMode="auto">
          <a:xfrm>
            <a:off x="792163" y="5702300"/>
            <a:ext cx="179388" cy="133350"/>
          </a:xfrm>
          <a:prstGeom prst="rect">
            <a:avLst/>
          </a:prstGeom>
          <a:solidFill>
            <a:srgbClr val="0212A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lt-LT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3"/>
            </p:custDataLst>
          </p:nvPr>
        </p:nvSpPr>
        <p:spPr bwMode="auto">
          <a:xfrm>
            <a:off x="792163" y="5499100"/>
            <a:ext cx="179388" cy="1333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lt-LT"/>
          </a:p>
        </p:txBody>
      </p:sp>
      <p:sp>
        <p:nvSpPr>
          <p:cNvPr id="66" name="Rectangle 65"/>
          <p:cNvSpPr/>
          <p:nvPr>
            <p:custDataLst>
              <p:tags r:id="rId44"/>
            </p:custDataLst>
          </p:nvPr>
        </p:nvSpPr>
        <p:spPr bwMode="auto">
          <a:xfrm>
            <a:off x="4062413" y="5699125"/>
            <a:ext cx="66675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0648724E-22AA-41E6-BC8A-3ABCBE786624}" type="datetime'''E''ks''p''l''''''''oata''''c''i''''j''''a'''''''''''''''''''">
              <a:rPr lang="en-US" sz="1000" smtClean="0">
                <a:solidFill>
                  <a:srgbClr val="000000"/>
                </a:solidFill>
                <a:latin typeface="Calibri"/>
                <a:sym typeface="Calibri"/>
              </a:rPr>
              <a:t>Eksploatacija</a:t>
            </a:fld>
            <a:endParaRPr lang="en-US" sz="10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67" name="Rectangle 66"/>
          <p:cNvSpPr/>
          <p:nvPr>
            <p:custDataLst>
              <p:tags r:id="rId45"/>
            </p:custDataLst>
          </p:nvPr>
        </p:nvSpPr>
        <p:spPr bwMode="auto">
          <a:xfrm>
            <a:off x="4062413" y="5495925"/>
            <a:ext cx="568325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EF84CF9-0403-44B5-AB85-7B3AD483200D}" type="datetime'''E''l''. ''e''n''''''''''''''''''''''e''rg''''''''''i''j''a'">
              <a:rPr lang="en-US" sz="1000" smtClean="0">
                <a:solidFill>
                  <a:srgbClr val="000000"/>
                </a:solidFill>
                <a:latin typeface="Calibri"/>
                <a:sym typeface="Calibri"/>
              </a:rPr>
              <a:t>El. energija</a:t>
            </a:fld>
            <a:endParaRPr lang="en-US" sz="10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17" name="Rectangle 16"/>
          <p:cNvSpPr/>
          <p:nvPr>
            <p:custDataLst>
              <p:tags r:id="rId46"/>
            </p:custDataLst>
          </p:nvPr>
        </p:nvSpPr>
        <p:spPr bwMode="auto">
          <a:xfrm>
            <a:off x="1022350" y="5699125"/>
            <a:ext cx="931863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48B320D-B0B9-47BF-A79D-18F411ADE368}" type="datetime'''''E''S''''CO'' ''m''''o''''''''k''''ė''''''''j''imai'' ''*'">
              <a:rPr lang="en-US" sz="1000" smtClean="0">
                <a:solidFill>
                  <a:srgbClr val="000000"/>
                </a:solidFill>
                <a:latin typeface="Calibri"/>
                <a:sym typeface="Calibri"/>
              </a:rPr>
              <a:t>ESCO mokėjimai *</a:t>
            </a:fld>
            <a:endParaRPr lang="en-US" sz="10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4" name="Rectangle 3"/>
          <p:cNvSpPr/>
          <p:nvPr>
            <p:custDataLst>
              <p:tags r:id="rId47"/>
            </p:custDataLst>
          </p:nvPr>
        </p:nvSpPr>
        <p:spPr bwMode="auto">
          <a:xfrm>
            <a:off x="1022350" y="5495925"/>
            <a:ext cx="2708275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2318068-7E4F-47B3-B964-81426B390233}" type="datetime'Į alternatyv''''''os apimtį nepatenk''anč''ių gatvių sąnaudos'">
              <a:rPr lang="en-US" sz="1000" smtClean="0">
                <a:solidFill>
                  <a:schemeClr val="tx1"/>
                </a:solidFill>
                <a:latin typeface="Calibri"/>
                <a:sym typeface="Calibri"/>
              </a:rPr>
              <a:t>Į alternatyvos apimtį nepatenkančių gatvių sąnaudos</a:t>
            </a:fld>
            <a:endParaRPr lang="en-US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32" name="Rectangle 31"/>
          <p:cNvSpPr/>
          <p:nvPr>
            <p:custDataLst>
              <p:tags r:id="rId48"/>
            </p:custDataLst>
          </p:nvPr>
        </p:nvSpPr>
        <p:spPr>
          <a:xfrm>
            <a:off x="640403" y="5806424"/>
            <a:ext cx="75469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* </a:t>
            </a:r>
            <a:r>
              <a:rPr lang="lt-LT" sz="1100" dirty="0" smtClean="0">
                <a:solidFill>
                  <a:prstClr val="black"/>
                </a:solidFill>
              </a:rPr>
              <a:t>Paskola</a:t>
            </a:r>
            <a:r>
              <a:rPr lang="lt-LT" sz="1100" dirty="0">
                <a:solidFill>
                  <a:prstClr val="black"/>
                </a:solidFill>
              </a:rPr>
              <a:t>, palūkanos, garantijos, ETPT pelno </a:t>
            </a:r>
            <a:r>
              <a:rPr lang="lt-LT" sz="1100" dirty="0" smtClean="0">
                <a:solidFill>
                  <a:prstClr val="black"/>
                </a:solidFill>
              </a:rPr>
              <a:t>marža. Skaičiavimai atlikti imant paskolą 12 m. laikotarpiui, palūkanų norma </a:t>
            </a:r>
            <a:r>
              <a:rPr lang="en-US" sz="1100" dirty="0" smtClean="0">
                <a:solidFill>
                  <a:prstClr val="black"/>
                </a:solidFill>
              </a:rPr>
              <a:t>4</a:t>
            </a:r>
            <a:r>
              <a:rPr lang="lt-LT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prstClr val="black"/>
                </a:solidFill>
              </a:rPr>
              <a:t>%</a:t>
            </a:r>
            <a:r>
              <a:rPr lang="lt-LT" sz="1100" dirty="0" smtClean="0">
                <a:solidFill>
                  <a:prstClr val="black"/>
                </a:solidFill>
              </a:rPr>
              <a:t>, ETPT pelno marža </a:t>
            </a:r>
            <a:r>
              <a:rPr lang="en-US" sz="1100" dirty="0" smtClean="0">
                <a:solidFill>
                  <a:prstClr val="black"/>
                </a:solidFill>
              </a:rPr>
              <a:t>8</a:t>
            </a:r>
            <a:r>
              <a:rPr lang="lt-LT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prstClr val="black"/>
                </a:solidFill>
              </a:rPr>
              <a:t>%.</a:t>
            </a:r>
            <a:endParaRPr lang="lt-LT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Mokėjimų prieš ir po palyginimas ESCO atveju</a:t>
            </a:r>
            <a:endParaRPr lang="lt-LT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77197"/>
              </p:ext>
            </p:extLst>
          </p:nvPr>
        </p:nvGraphicFramePr>
        <p:xfrm>
          <a:off x="251520" y="1268760"/>
          <a:ext cx="8640961" cy="3298783"/>
        </p:xfrm>
        <a:graphic>
          <a:graphicData uri="http://schemas.openxmlformats.org/drawingml/2006/table">
            <a:tbl>
              <a:tblPr/>
              <a:tblGrid>
                <a:gridCol w="1955732"/>
                <a:gridCol w="2057236"/>
                <a:gridCol w="1100933"/>
                <a:gridCol w="1182484"/>
                <a:gridCol w="1172288"/>
                <a:gridCol w="1172288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lt-L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Alternatyvos</a:t>
                      </a:r>
                      <a:endParaRPr lang="lt-LT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Į alternatyvos apimtį nepatenkančios gatvių sąnaudos,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El. energija,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Eksploatacija,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ESCO mokėjimai,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VISO</a:t>
                      </a:r>
                      <a:endParaRPr lang="lt-LT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  <a:tr h="292857"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alternatyva prieš atnaujinimą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857"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alternatyva po atnaujinimo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857"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 alternatyva prieš atnaujinimą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57"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 alternatyva po  atnaujinimo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29"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 alternatyva prieš atnaujinimą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857"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 alternatyva po atnaujinimo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4329"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 alternatyva prieš atnaujinimą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51,1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49,6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57"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 alternatyva po atnaujinimo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353,2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417,1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0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40862"/>
              </p:ext>
            </p:extLst>
          </p:nvPr>
        </p:nvGraphicFramePr>
        <p:xfrm>
          <a:off x="533264" y="1052736"/>
          <a:ext cx="7925072" cy="4428613"/>
        </p:xfrm>
        <a:graphic>
          <a:graphicData uri="http://schemas.openxmlformats.org/drawingml/2006/table">
            <a:tbl>
              <a:tblPr/>
              <a:tblGrid>
                <a:gridCol w="3029066"/>
                <a:gridCol w="1079582"/>
                <a:gridCol w="1224136"/>
                <a:gridCol w="1296144"/>
                <a:gridCol w="1296144"/>
              </a:tblGrid>
              <a:tr h="200611"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 alternatyva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 alternatyva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III alternatyva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IV alternatuva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Esama Situacija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Atramų skaičius, vnt.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Šviestuvų skaičius, vnt.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1654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Elektros linijų (OL, KAB) ilgis, m.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152.210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Faktinis el. enertgijos suvartojimas, kWh/m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367.363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Atnaujinimo </a:t>
                      </a:r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apimtys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Įrengiamų atramų skaičius, vnt.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Įrengiamų šviestuvų skaičius, vnt.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2164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Tiesiamų </a:t>
                      </a:r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elektros kabelių, 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27339 + 1200 m (OL)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 diegiama valdymo sistema?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Nediegiama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Diegiama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Diegiama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Diegiama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Investicijų poreikis, EUR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247,5 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592,1 </a:t>
                      </a:r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339,6 </a:t>
                      </a:r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930,6 </a:t>
                      </a:r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tūkst. 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2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Finansinė analizė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Finansinė grynoji dabartinė vertė (FGDV), EUR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-193 642</a:t>
                      </a:r>
                      <a:endParaRPr lang="lt-L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-1 182 278</a:t>
                      </a:r>
                      <a:endParaRPr lang="lt-L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-1 817 385</a:t>
                      </a:r>
                      <a:endParaRPr lang="lt-L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-1 699</a:t>
                      </a:r>
                      <a:r>
                        <a:rPr lang="lt-LT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688</a:t>
                      </a:r>
                      <a:endParaRPr lang="lt-L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Finansinė vidinė grąžos norma (FVGN), proc.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-1,95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-4,48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-4,63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-2,45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Ekonominė analizė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Ekonominė grynoji dabartinė vertė (EGDV), EUR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-23</a:t>
                      </a:r>
                      <a:r>
                        <a:rPr lang="lt-LT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292</a:t>
                      </a:r>
                      <a:endParaRPr lang="lt-L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lt-LT" sz="11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276 946</a:t>
                      </a:r>
                      <a:endParaRPr lang="lt-LT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800 612</a:t>
                      </a:r>
                      <a:endParaRPr lang="lt-LT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lt-LT" sz="11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495 532</a:t>
                      </a:r>
                      <a:endParaRPr lang="lt-LT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Ekonominė vidinė grąžos norma (EVGN), proc.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 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14,00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 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Ekonominis naudos ir išlaidų santykis (ENIS)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000" y="381499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Alternatyvų finansinis ir ekonominis įvertinimas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911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Investicijų projekto įgyvendinimo etapai vietos valdžios institucijose</a:t>
            </a:r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2701851" y="1293474"/>
            <a:ext cx="2880000" cy="216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2. Investicijų projekto (IP) parengimas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251520" y="1998528"/>
            <a:ext cx="1254657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3.a Sprendimas neįgyvendinti IP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621732" y="1998528"/>
            <a:ext cx="2969934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3.b Įgyvendinti IP viešojo pirkimo modeliu su (ar be) ES finansavimo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718075" y="1998528"/>
            <a:ext cx="4247999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3.c Įgyvendinti IP viešojo ir privataus sektorių partnerystės (VPSP) modeliu </a:t>
            </a:r>
            <a:r>
              <a:rPr lang="lt-LT" sz="1200" dirty="0">
                <a:solidFill>
                  <a:schemeClr val="bg1"/>
                </a:solidFill>
              </a:rPr>
              <a:t> su </a:t>
            </a:r>
            <a:r>
              <a:rPr lang="lt-LT" sz="1200" dirty="0" smtClean="0">
                <a:solidFill>
                  <a:schemeClr val="bg1"/>
                </a:solidFill>
              </a:rPr>
              <a:t>(ar be) </a:t>
            </a:r>
            <a:r>
              <a:rPr lang="lt-LT" sz="1200" dirty="0">
                <a:solidFill>
                  <a:schemeClr val="bg1"/>
                </a:solidFill>
              </a:rPr>
              <a:t>ES </a:t>
            </a:r>
            <a:r>
              <a:rPr lang="lt-LT" sz="1200" dirty="0" smtClean="0">
                <a:solidFill>
                  <a:schemeClr val="bg1"/>
                </a:solidFill>
              </a:rPr>
              <a:t>finansavimo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1621732" y="3095176"/>
            <a:ext cx="2969933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5.b Viešojo pirkimo sąlygų parengimas ir tvirtinimas savivaldybės Taryboje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621731" y="4137766"/>
            <a:ext cx="2969933" cy="360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7.b Sutarties pasirašymas ir vykdymas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413819" y="2564904"/>
            <a:ext cx="2177847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4.b IP teikimas  ES finansavimo priemonės valdytojui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4718074" y="3095176"/>
            <a:ext cx="4248000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5.c IP ir klausimyno teikimas CPVA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4718074" y="3616471"/>
            <a:ext cx="4248000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6.c Savivaldybės Tarybos sprendimas dėl IP įgyvendinimo pasirinktu VPSP modeliu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>
            <p:custDataLst>
              <p:tags r:id="rId10"/>
            </p:custDataLst>
          </p:nvPr>
        </p:nvSpPr>
        <p:spPr>
          <a:xfrm>
            <a:off x="1621732" y="3616471"/>
            <a:ext cx="2969933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6.b Viešojo  konkurso paskelbimas ir vykdymas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4718075" y="4137766"/>
            <a:ext cx="4247999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7.c  Koncesijos konkurso sąlygų ir sutarties projekto parengimas  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>
            <p:custDataLst>
              <p:tags r:id="rId12"/>
            </p:custDataLst>
          </p:nvPr>
        </p:nvSpPr>
        <p:spPr>
          <a:xfrm>
            <a:off x="4718075" y="5013915"/>
            <a:ext cx="4247999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9.c  Koncesijos konkurso vykdymas (įskaitant derybas)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Rectangle 17"/>
          <p:cNvSpPr/>
          <p:nvPr>
            <p:custDataLst>
              <p:tags r:id="rId13"/>
            </p:custDataLst>
          </p:nvPr>
        </p:nvSpPr>
        <p:spPr>
          <a:xfrm>
            <a:off x="4718073" y="5410777"/>
            <a:ext cx="4248001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10.c  Koncesijos sutarties projekto teikimas LR finansų ministerijai (atrinkus koncesininką)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Rectangle 18"/>
          <p:cNvSpPr/>
          <p:nvPr>
            <p:custDataLst>
              <p:tags r:id="rId14"/>
            </p:custDataLst>
          </p:nvPr>
        </p:nvSpPr>
        <p:spPr>
          <a:xfrm>
            <a:off x="4718072" y="5932073"/>
            <a:ext cx="4248002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11.c</a:t>
            </a:r>
            <a:r>
              <a:rPr lang="lt-LT" sz="1200" dirty="0">
                <a:solidFill>
                  <a:schemeClr val="bg1"/>
                </a:solidFill>
              </a:rPr>
              <a:t>. Gavus savivaldybės kontrolieriaus </a:t>
            </a:r>
            <a:r>
              <a:rPr lang="lt-LT" sz="1200" dirty="0" smtClean="0">
                <a:solidFill>
                  <a:schemeClr val="bg1"/>
                </a:solidFill>
              </a:rPr>
              <a:t>išvadą, savivaldybės Tarybos pritarimas koncesijos sutarties projektui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4718071" y="6453360"/>
            <a:ext cx="4248003" cy="25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12.c. </a:t>
            </a:r>
            <a:r>
              <a:rPr lang="lt-LT" sz="1200" dirty="0">
                <a:solidFill>
                  <a:schemeClr val="bg1"/>
                </a:solidFill>
              </a:rPr>
              <a:t>Sutarties pasirašymas ir vykdymas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" name="Rectangle 20"/>
          <p:cNvSpPr/>
          <p:nvPr>
            <p:custDataLst>
              <p:tags r:id="rId16"/>
            </p:custDataLst>
          </p:nvPr>
        </p:nvSpPr>
        <p:spPr>
          <a:xfrm>
            <a:off x="6320084" y="2564904"/>
            <a:ext cx="2645990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>
                <a:solidFill>
                  <a:schemeClr val="bg1"/>
                </a:solidFill>
              </a:rPr>
              <a:t>4.b IP teikimas  ES finansavimo priemonės valdytojui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23" name="Straight Arrow Connector 22"/>
          <p:cNvCxnSpPr>
            <a:endCxn id="4" idx="0"/>
          </p:cNvCxnSpPr>
          <p:nvPr/>
        </p:nvCxnSpPr>
        <p:spPr>
          <a:xfrm>
            <a:off x="4141851" y="1184371"/>
            <a:ext cx="0" cy="10910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6" idx="0"/>
          </p:cNvCxnSpPr>
          <p:nvPr/>
        </p:nvCxnSpPr>
        <p:spPr>
          <a:xfrm flipH="1">
            <a:off x="878849" y="1849644"/>
            <a:ext cx="3693151" cy="14888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0"/>
          </p:cNvCxnSpPr>
          <p:nvPr/>
        </p:nvCxnSpPr>
        <p:spPr>
          <a:xfrm flipH="1">
            <a:off x="3106699" y="1849644"/>
            <a:ext cx="1465301" cy="14888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8" idx="0"/>
          </p:cNvCxnSpPr>
          <p:nvPr/>
        </p:nvCxnSpPr>
        <p:spPr>
          <a:xfrm>
            <a:off x="4572000" y="1849644"/>
            <a:ext cx="2270075" cy="14888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2"/>
          </p:cNvCxnSpPr>
          <p:nvPr/>
        </p:nvCxnSpPr>
        <p:spPr>
          <a:xfrm flipH="1">
            <a:off x="3106697" y="2358528"/>
            <a:ext cx="2" cy="20637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9" idx="0"/>
          </p:cNvCxnSpPr>
          <p:nvPr/>
        </p:nvCxnSpPr>
        <p:spPr>
          <a:xfrm>
            <a:off x="3106697" y="2879152"/>
            <a:ext cx="2" cy="21602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09763" y="2358528"/>
            <a:ext cx="0" cy="73664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1" idx="0"/>
          </p:cNvCxnSpPr>
          <p:nvPr/>
        </p:nvCxnSpPr>
        <p:spPr>
          <a:xfrm>
            <a:off x="7526387" y="2361237"/>
            <a:ext cx="116692" cy="20366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26385" y="2927613"/>
            <a:ext cx="8916" cy="16756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10163" y="2361237"/>
            <a:ext cx="0" cy="73393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2"/>
          </p:cNvCxnSpPr>
          <p:nvPr/>
        </p:nvCxnSpPr>
        <p:spPr>
          <a:xfrm>
            <a:off x="3106699" y="3455176"/>
            <a:ext cx="0" cy="16129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5" idx="2"/>
            <a:endCxn id="10" idx="0"/>
          </p:cNvCxnSpPr>
          <p:nvPr/>
        </p:nvCxnSpPr>
        <p:spPr>
          <a:xfrm flipH="1">
            <a:off x="3106698" y="3976471"/>
            <a:ext cx="1" cy="16129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2" idx="2"/>
            <a:endCxn id="14" idx="0"/>
          </p:cNvCxnSpPr>
          <p:nvPr/>
        </p:nvCxnSpPr>
        <p:spPr>
          <a:xfrm>
            <a:off x="6842074" y="3455176"/>
            <a:ext cx="0" cy="16129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4" idx="2"/>
            <a:endCxn id="16" idx="0"/>
          </p:cNvCxnSpPr>
          <p:nvPr/>
        </p:nvCxnSpPr>
        <p:spPr>
          <a:xfrm>
            <a:off x="6842074" y="3976471"/>
            <a:ext cx="1" cy="16129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734299" y="4569766"/>
            <a:ext cx="0" cy="15537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7" idx="2"/>
            <a:endCxn id="18" idx="0"/>
          </p:cNvCxnSpPr>
          <p:nvPr/>
        </p:nvCxnSpPr>
        <p:spPr>
          <a:xfrm flipH="1">
            <a:off x="6842074" y="5265915"/>
            <a:ext cx="1" cy="14486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8" idx="2"/>
            <a:endCxn id="19" idx="0"/>
          </p:cNvCxnSpPr>
          <p:nvPr/>
        </p:nvCxnSpPr>
        <p:spPr>
          <a:xfrm flipH="1">
            <a:off x="6842073" y="5770777"/>
            <a:ext cx="1" cy="16129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9" idx="2"/>
            <a:endCxn id="20" idx="0"/>
          </p:cNvCxnSpPr>
          <p:nvPr/>
        </p:nvCxnSpPr>
        <p:spPr>
          <a:xfrm>
            <a:off x="6842073" y="6292073"/>
            <a:ext cx="0" cy="1612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41851" y="1450680"/>
            <a:ext cx="0" cy="18296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>
            <p:custDataLst>
              <p:tags r:id="rId17"/>
            </p:custDataLst>
          </p:nvPr>
        </p:nvSpPr>
        <p:spPr>
          <a:xfrm>
            <a:off x="1909763" y="5410777"/>
            <a:ext cx="2014164" cy="62672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100" dirty="0" smtClean="0">
                <a:solidFill>
                  <a:schemeClr val="tx1"/>
                </a:solidFill>
              </a:rPr>
              <a:t>Finansų ministerijos išvada dėl projekto investicijų įtraukimo į savivaldybės skolinimosi limitus</a:t>
            </a:r>
            <a:endParaRPr lang="lt-LT" sz="1100" b="1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26" name="Straight Connector 25"/>
          <p:cNvCxnSpPr>
            <a:stCxn id="18" idx="1"/>
          </p:cNvCxnSpPr>
          <p:nvPr/>
        </p:nvCxnSpPr>
        <p:spPr>
          <a:xfrm flipH="1">
            <a:off x="3923927" y="5590777"/>
            <a:ext cx="794146" cy="1"/>
          </a:xfrm>
          <a:prstGeom prst="line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6" name="Rectangle 45"/>
          <p:cNvSpPr/>
          <p:nvPr>
            <p:custDataLst>
              <p:tags r:id="rId18"/>
            </p:custDataLst>
          </p:nvPr>
        </p:nvSpPr>
        <p:spPr>
          <a:xfrm>
            <a:off x="4718074" y="4509120"/>
            <a:ext cx="4248000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8.c  Gavus savivaldybės kontrolieriaus išvadą, koncesijos </a:t>
            </a:r>
            <a:r>
              <a:rPr lang="lt-LT" sz="1200" dirty="0">
                <a:solidFill>
                  <a:schemeClr val="bg1"/>
                </a:solidFill>
              </a:rPr>
              <a:t>konkurso </a:t>
            </a:r>
            <a:r>
              <a:rPr lang="lt-LT" sz="1200" dirty="0" smtClean="0">
                <a:solidFill>
                  <a:schemeClr val="bg1"/>
                </a:solidFill>
              </a:rPr>
              <a:t>sąlygų ir sutarties projekto tvirtinimas </a:t>
            </a:r>
            <a:r>
              <a:rPr lang="lt-LT" sz="1200" dirty="0">
                <a:solidFill>
                  <a:schemeClr val="bg1"/>
                </a:solidFill>
              </a:rPr>
              <a:t>savivaldybės Taryboje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804248" y="4347825"/>
            <a:ext cx="1" cy="16129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804248" y="4851881"/>
            <a:ext cx="1" cy="16129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>
            <p:custDataLst>
              <p:tags r:id="rId19"/>
            </p:custDataLst>
          </p:nvPr>
        </p:nvSpPr>
        <p:spPr>
          <a:xfrm>
            <a:off x="1115616" y="968371"/>
            <a:ext cx="6048672" cy="216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1. Projekto pradžia (numatyta savivaldybės strateginio planavimo dokumentuose)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0" name="Rectangle 49"/>
          <p:cNvSpPr/>
          <p:nvPr>
            <p:custDataLst>
              <p:tags r:id="rId20"/>
            </p:custDataLst>
          </p:nvPr>
        </p:nvSpPr>
        <p:spPr>
          <a:xfrm>
            <a:off x="251520" y="1633644"/>
            <a:ext cx="8714554" cy="216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3. Savivaldybės Tarybos ar administracijos sprendimas dėl  IP įgyvendinimo</a:t>
            </a:r>
            <a:endParaRPr lang="lt-LT" sz="1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lt-LT" sz="1000" b="1">
              <a:solidFill>
                <a:prstClr val="white"/>
              </a:solidFill>
              <a:sym typeface="Calibri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Kontaktai</a:t>
            </a:r>
            <a:endParaRPr lang="en-US" dirty="0"/>
          </a:p>
        </p:txBody>
      </p:sp>
      <p:pic>
        <p:nvPicPr>
          <p:cNvPr id="36869" name="Picture 442" descr="C:\Users\Vartotojas\Desktop\image0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6125"/>
            <a:ext cx="23891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5963" y="1852613"/>
            <a:ext cx="3024187" cy="308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lt-LT" b="1" dirty="0" err="1">
                <a:solidFill>
                  <a:srgbClr val="1F497D">
                    <a:lumMod val="75000"/>
                  </a:srgbClr>
                </a:solidFill>
              </a:rPr>
              <a:t>Smart</a:t>
            </a:r>
            <a:r>
              <a:rPr lang="lt-LT" b="1" dirty="0">
                <a:solidFill>
                  <a:srgbClr val="1F497D">
                    <a:lumMod val="75000"/>
                  </a:srgbClr>
                </a:solidFill>
              </a:rPr>
              <a:t> Continent LT UAB</a:t>
            </a:r>
          </a:p>
          <a:p>
            <a:pPr>
              <a:defRPr/>
            </a:pPr>
            <a:endParaRPr lang="lt-LT" b="1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defRPr/>
            </a:pPr>
            <a:r>
              <a:rPr lang="lt-LT" sz="1600" dirty="0">
                <a:solidFill>
                  <a:srgbClr val="1F497D">
                    <a:lumMod val="75000"/>
                  </a:srgbClr>
                </a:solidFill>
              </a:rPr>
              <a:t>Adresas:</a:t>
            </a:r>
          </a:p>
          <a:p>
            <a:pPr>
              <a:defRPr/>
            </a:pPr>
            <a:r>
              <a:rPr lang="lt-LT" sz="1600" dirty="0">
                <a:solidFill>
                  <a:srgbClr val="1F497D">
                    <a:lumMod val="75000"/>
                  </a:srgbClr>
                </a:solidFill>
              </a:rPr>
              <a:t>Kareivių g. </a:t>
            </a:r>
            <a:r>
              <a:rPr lang="en-AU" sz="1600" dirty="0">
                <a:solidFill>
                  <a:srgbClr val="1F497D">
                    <a:lumMod val="75000"/>
                  </a:srgbClr>
                </a:solidFill>
              </a:rPr>
              <a:t>19-165</a:t>
            </a:r>
            <a:endParaRPr lang="lt-LT" sz="1600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defRPr/>
            </a:pPr>
            <a:r>
              <a:rPr lang="lt-LT" sz="1600" dirty="0">
                <a:solidFill>
                  <a:srgbClr val="1F497D">
                    <a:lumMod val="75000"/>
                  </a:srgbClr>
                </a:solidFill>
              </a:rPr>
              <a:t>09133</a:t>
            </a:r>
            <a:r>
              <a:rPr lang="en-AU" sz="1600" dirty="0">
                <a:solidFill>
                  <a:srgbClr val="1F497D">
                    <a:lumMod val="75000"/>
                  </a:srgbClr>
                </a:solidFill>
              </a:rPr>
              <a:t>,</a:t>
            </a:r>
            <a:r>
              <a:rPr lang="lt-LT" sz="1600" dirty="0">
                <a:solidFill>
                  <a:srgbClr val="1F497D">
                    <a:lumMod val="75000"/>
                  </a:srgbClr>
                </a:solidFill>
              </a:rPr>
              <a:t> Vilnius</a:t>
            </a:r>
          </a:p>
          <a:p>
            <a:pPr>
              <a:defRPr/>
            </a:pPr>
            <a:r>
              <a:rPr lang="en-AU" sz="1600" dirty="0" err="1">
                <a:solidFill>
                  <a:srgbClr val="1F497D">
                    <a:lumMod val="75000"/>
                  </a:srgbClr>
                </a:solidFill>
              </a:rPr>
              <a:t>Lietuva</a:t>
            </a:r>
            <a:endParaRPr lang="lt-LT" sz="1600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defRPr/>
            </a:pPr>
            <a:endParaRPr lang="lt-LT" sz="1600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defRPr/>
            </a:pPr>
            <a:r>
              <a:rPr lang="en-AU" sz="1600" dirty="0" err="1">
                <a:solidFill>
                  <a:srgbClr val="1F497D">
                    <a:lumMod val="75000"/>
                  </a:srgbClr>
                </a:solidFill>
              </a:rPr>
              <a:t>Telefonas</a:t>
            </a:r>
            <a:r>
              <a:rPr lang="lt-LT" sz="1600" dirty="0">
                <a:solidFill>
                  <a:srgbClr val="1F497D">
                    <a:lumMod val="75000"/>
                  </a:srgbClr>
                </a:solidFill>
              </a:rPr>
              <a:t>: +370 5 2196679</a:t>
            </a:r>
          </a:p>
          <a:p>
            <a:pPr>
              <a:defRPr/>
            </a:pPr>
            <a:r>
              <a:rPr lang="lt-LT" sz="1600" dirty="0">
                <a:solidFill>
                  <a:srgbClr val="1F497D">
                    <a:lumMod val="75000"/>
                  </a:srgbClr>
                </a:solidFill>
              </a:rPr>
              <a:t>Fa</a:t>
            </a:r>
            <a:r>
              <a:rPr lang="en-AU" sz="1600" dirty="0" err="1">
                <a:solidFill>
                  <a:srgbClr val="1F497D">
                    <a:lumMod val="75000"/>
                  </a:srgbClr>
                </a:solidFill>
              </a:rPr>
              <a:t>ksas</a:t>
            </a:r>
            <a:r>
              <a:rPr lang="lt-LT" sz="1600" dirty="0">
                <a:solidFill>
                  <a:srgbClr val="1F497D">
                    <a:lumMod val="75000"/>
                  </a:srgbClr>
                </a:solidFill>
              </a:rPr>
              <a:t>: +370 5 278465</a:t>
            </a:r>
          </a:p>
          <a:p>
            <a:pPr>
              <a:defRPr/>
            </a:pPr>
            <a:r>
              <a:rPr lang="en-AU" sz="1600" dirty="0">
                <a:solidFill>
                  <a:srgbClr val="1F497D">
                    <a:lumMod val="75000"/>
                  </a:srgbClr>
                </a:solidFill>
              </a:rPr>
              <a:t>E</a:t>
            </a:r>
            <a:r>
              <a:rPr lang="lt-LT" sz="1600" dirty="0">
                <a:solidFill>
                  <a:srgbClr val="1F497D">
                    <a:lumMod val="75000"/>
                  </a:srgbClr>
                </a:solidFill>
              </a:rPr>
              <a:t>l</a:t>
            </a:r>
            <a:r>
              <a:rPr lang="en-AU" sz="1600" dirty="0">
                <a:solidFill>
                  <a:srgbClr val="1F497D">
                    <a:lumMod val="75000"/>
                  </a:srgbClr>
                </a:solidFill>
              </a:rPr>
              <a:t>. pa</a:t>
            </a:r>
            <a:r>
              <a:rPr lang="lt-LT" sz="1600" dirty="0" err="1">
                <a:solidFill>
                  <a:srgbClr val="1F497D">
                    <a:lumMod val="75000"/>
                  </a:srgbClr>
                </a:solidFill>
              </a:rPr>
              <a:t>štas</a:t>
            </a:r>
            <a:r>
              <a:rPr lang="lt-LT" sz="1600" dirty="0">
                <a:solidFill>
                  <a:srgbClr val="1F497D">
                    <a:lumMod val="75000"/>
                  </a:srgbClr>
                </a:solidFill>
              </a:rPr>
              <a:t>: </a:t>
            </a:r>
            <a:r>
              <a:rPr lang="lt-LT" sz="1600" dirty="0" err="1">
                <a:solidFill>
                  <a:srgbClr val="1F497D">
                    <a:lumMod val="75000"/>
                  </a:srgbClr>
                </a:solidFill>
                <a:hlinkClick r:id="rId10"/>
              </a:rPr>
              <a:t>lt@smartcontinent.com</a:t>
            </a:r>
            <a:endParaRPr lang="lt-LT" sz="1600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defRPr/>
            </a:pPr>
            <a:r>
              <a:rPr lang="lt-LT" sz="1600" dirty="0" err="1">
                <a:solidFill>
                  <a:srgbClr val="1F497D">
                    <a:lumMod val="75000"/>
                  </a:srgbClr>
                </a:solidFill>
                <a:hlinkClick r:id="rId11"/>
              </a:rPr>
              <a:t>www.smartcontinent.com</a:t>
            </a:r>
            <a:endParaRPr lang="lt-LT" sz="1600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defRPr/>
            </a:pPr>
            <a:endParaRPr lang="lt-LT" sz="1600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defRPr/>
            </a:pPr>
            <a:endParaRPr lang="lt-LT" sz="16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36871" name="Picture 16" descr="http://www.coldwellbankerbvicommercial.com/images/consultan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52613"/>
            <a:ext cx="37909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559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Projekto ribos Jurbarko rajone</a:t>
            </a:r>
            <a:endParaRPr lang="lt-LT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5355" y="6166432"/>
            <a:ext cx="6408712" cy="146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000" i="1" dirty="0" smtClean="0">
                <a:solidFill>
                  <a:schemeClr val="tx1"/>
                </a:solidFill>
              </a:rPr>
              <a:t>Šaltinis: </a:t>
            </a:r>
            <a:r>
              <a:rPr lang="lt-LT" sz="1000" dirty="0" smtClean="0">
                <a:solidFill>
                  <a:schemeClr val="tx1"/>
                </a:solidFill>
              </a:rPr>
              <a:t>sudaryta Konsultanto.</a:t>
            </a:r>
            <a:endParaRPr lang="lt-LT" sz="1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66" y="1343356"/>
            <a:ext cx="8450109" cy="4032448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64895" y="5375804"/>
            <a:ext cx="8643680" cy="573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9450" lvl="0" indent="-171450" algn="just">
              <a:buFont typeface="Arial" panose="020B0604020202020204" pitchFamily="34" charset="0"/>
              <a:buChar char="•"/>
            </a:pPr>
            <a:r>
              <a:rPr lang="lt-LT" sz="1100" dirty="0" smtClean="0">
                <a:solidFill>
                  <a:prstClr val="black"/>
                </a:solidFill>
              </a:rPr>
              <a:t>Projekto ribos – Jurbarko rajono savivaldybė;</a:t>
            </a:r>
          </a:p>
          <a:p>
            <a:pPr marL="279450" lvl="0" indent="-171450" algn="just">
              <a:buFont typeface="Arial" panose="020B0604020202020204" pitchFamily="34" charset="0"/>
              <a:buChar char="•"/>
            </a:pPr>
            <a:r>
              <a:rPr lang="lt-LT" sz="1100" dirty="0" smtClean="0">
                <a:solidFill>
                  <a:prstClr val="black"/>
                </a:solidFill>
              </a:rPr>
              <a:t>Gatvių apšvietimo atnaujinimas Jurbarko mieste gali būti įgyvendinimas gaunant Energijos efektyvumo fondo (ENEF) garantijas;</a:t>
            </a:r>
          </a:p>
          <a:p>
            <a:pPr marL="279450" lvl="0" indent="-171450" algn="just">
              <a:buFont typeface="Arial" panose="020B0604020202020204" pitchFamily="34" charset="0"/>
              <a:buChar char="•"/>
            </a:pPr>
            <a:r>
              <a:rPr lang="lt-LT" sz="1100" dirty="0">
                <a:solidFill>
                  <a:prstClr val="black"/>
                </a:solidFill>
              </a:rPr>
              <a:t>Gatvių apšvietimo </a:t>
            </a:r>
            <a:r>
              <a:rPr lang="lt-LT" sz="1100" dirty="0" smtClean="0">
                <a:solidFill>
                  <a:prstClr val="black"/>
                </a:solidFill>
              </a:rPr>
              <a:t>atnaujinimas Jurbarko rajone (gyvenvietėse be miesto) būtų atliekamas be ENEF garantijų.</a:t>
            </a:r>
            <a:endParaRPr lang="lt-LT" sz="11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63729" y="980728"/>
            <a:ext cx="8733975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b="1" dirty="0" smtClean="0">
                <a:solidFill>
                  <a:prstClr val="white"/>
                </a:solidFill>
                <a:cs typeface="Arial" charset="0"/>
              </a:rPr>
              <a:t>Projekto ribos</a:t>
            </a:r>
            <a:endParaRPr lang="lt-LT" sz="1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729" y="1232728"/>
            <a:ext cx="8733975" cy="478856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993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012558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lt-LT" sz="1000" b="1" dirty="0"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lt-LT" sz="2000" dirty="0"/>
              <a:t>Esamos infrastruktūros apžvalga: šviestuvai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63729" y="980728"/>
            <a:ext cx="8733975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b="1" dirty="0" smtClean="0">
                <a:solidFill>
                  <a:prstClr val="white"/>
                </a:solidFill>
                <a:cs typeface="Arial" charset="0"/>
              </a:rPr>
              <a:t>Šviestuvai</a:t>
            </a:r>
            <a:endParaRPr lang="lt-LT" sz="1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534880" y="3356992"/>
            <a:ext cx="1604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>
                <a:solidFill>
                  <a:prstClr val="black"/>
                </a:solidFill>
              </a:rPr>
              <a:t>Natrio</a:t>
            </a:r>
            <a:endParaRPr lang="lt-LT" sz="1100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7499884" y="3356994"/>
            <a:ext cx="133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 smtClean="0">
                <a:solidFill>
                  <a:prstClr val="black"/>
                </a:solidFill>
              </a:rPr>
              <a:t>Gyvsidabrio</a:t>
            </a:r>
            <a:endParaRPr lang="lt-LT" sz="1100" i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199334" y="1485399"/>
            <a:ext cx="5165071" cy="2085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9450" lvl="0" indent="-171450" algn="just">
              <a:buFont typeface="Arial" panose="020B0604020202020204" pitchFamily="34" charset="0"/>
              <a:buChar char="•"/>
            </a:pPr>
            <a:r>
              <a:rPr lang="lt-LT" sz="1100" dirty="0" smtClean="0">
                <a:solidFill>
                  <a:prstClr val="black"/>
                </a:solidFill>
              </a:rPr>
              <a:t>Jurbarko rajonas apšviečiamas dviejų tipų šviestuvais: natrio ir gyvsidabrio.</a:t>
            </a:r>
          </a:p>
          <a:p>
            <a:pPr marL="279450" lvl="0" indent="-171450" algn="just">
              <a:buFont typeface="Arial" panose="020B0604020202020204" pitchFamily="34" charset="0"/>
              <a:buChar char="•"/>
            </a:pPr>
            <a:r>
              <a:rPr lang="lt-LT" sz="1100" dirty="0" smtClean="0">
                <a:solidFill>
                  <a:prstClr val="black"/>
                </a:solidFill>
              </a:rPr>
              <a:t>Gyvsidabrio šviestuvai dėl gyvsidabrio keliamo pavojaus žmogaus sveikatai ir aplinkai, taip pat dėl mažo energetinio efektyvumo Europos Sąjungoje nebėra pardavinėjami;</a:t>
            </a:r>
          </a:p>
          <a:p>
            <a:pPr marL="279450" lvl="0" indent="-171450" algn="just">
              <a:buFont typeface="Arial" panose="020B0604020202020204" pitchFamily="34" charset="0"/>
              <a:buChar char="•"/>
            </a:pPr>
            <a:r>
              <a:rPr lang="lt-LT" sz="1100" dirty="0" smtClean="0">
                <a:solidFill>
                  <a:prstClr val="black"/>
                </a:solidFill>
              </a:rPr>
              <a:t>Gyvsidabrio šviestuvus pakeičiantys natrio šviestuvai yra iki 80 % efektyviau naudojantys energiją, tačiau savo sudėtyje taip pat naudoja mažus kiekius gyvsidabrio;</a:t>
            </a:r>
          </a:p>
          <a:p>
            <a:pPr marL="279450" lvl="0" indent="-171450" algn="just">
              <a:buFont typeface="Arial" panose="020B0604020202020204" pitchFamily="34" charset="0"/>
              <a:buChar char="•"/>
            </a:pPr>
            <a:r>
              <a:rPr lang="lt-LT" sz="1100" dirty="0" smtClean="0">
                <a:solidFill>
                  <a:prstClr val="black"/>
                </a:solidFill>
              </a:rPr>
              <a:t>Šiuo metu Lietuvoje ir pasaulyje pereinama prie naujesnių šviestuvų rūšių: šviesos diodų (LED), indukcinių, plazmos;</a:t>
            </a:r>
          </a:p>
          <a:p>
            <a:pPr marL="279450" indent="-171450" algn="just"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prstClr val="black"/>
                </a:solidFill>
              </a:rPr>
              <a:t>Dalyje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gatvi</a:t>
            </a:r>
            <a:r>
              <a:rPr lang="lt-LT" sz="1100" dirty="0" smtClean="0">
                <a:solidFill>
                  <a:prstClr val="black"/>
                </a:solidFill>
              </a:rPr>
              <a:t>ų šviestuvai </a:t>
            </a:r>
            <a:r>
              <a:rPr lang="lt-LT" sz="1100" dirty="0">
                <a:solidFill>
                  <a:prstClr val="black"/>
                </a:solidFill>
              </a:rPr>
              <a:t>įrengti tik ant kas antros </a:t>
            </a:r>
            <a:r>
              <a:rPr lang="lt-LT" sz="1100" dirty="0" smtClean="0">
                <a:solidFill>
                  <a:prstClr val="black"/>
                </a:solidFill>
              </a:rPr>
              <a:t>atramos;</a:t>
            </a:r>
            <a:endParaRPr lang="lt-LT" sz="1100" dirty="0">
              <a:solidFill>
                <a:prstClr val="black"/>
              </a:solidFill>
            </a:endParaRPr>
          </a:p>
          <a:p>
            <a:pPr marL="279450" lvl="0" indent="-171450" algn="just">
              <a:buFont typeface="Arial" panose="020B0604020202020204" pitchFamily="34" charset="0"/>
              <a:buChar char="•"/>
            </a:pPr>
            <a:endParaRPr lang="lt-LT" sz="1100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903144"/>
              </p:ext>
            </p:extLst>
          </p:nvPr>
        </p:nvGraphicFramePr>
        <p:xfrm>
          <a:off x="402975" y="4077072"/>
          <a:ext cx="8494729" cy="1800200"/>
        </p:xfrm>
        <a:graphic>
          <a:graphicData uri="http://schemas.openxmlformats.org/drawingml/2006/table">
            <a:tbl>
              <a:tblPr firstRow="1" firstCol="1" bandRow="1"/>
              <a:tblGrid>
                <a:gridCol w="503500"/>
                <a:gridCol w="3224979"/>
                <a:gridCol w="1404809"/>
                <a:gridCol w="1120481"/>
                <a:gridCol w="1197108"/>
                <a:gridCol w="1043852"/>
              </a:tblGrid>
              <a:tr h="305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Nr.</a:t>
                      </a:r>
                      <a:endParaRPr lang="lt-L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Šviestuvo tipas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Miestas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Rajonas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579816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Šviest</a:t>
                      </a:r>
                      <a:r>
                        <a:rPr lang="lt-L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skaičius (vnt.)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Šviest</a:t>
                      </a:r>
                      <a:r>
                        <a:rPr lang="lt-L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skaičius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Šviest</a:t>
                      </a:r>
                      <a:r>
                        <a:rPr lang="lt-L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skaičius (vnt.)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Šviest</a:t>
                      </a:r>
                      <a:r>
                        <a:rPr lang="lt-L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skaičius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</a:tr>
              <a:tr h="305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Natrio (70 W, 100W, 150W)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lt-LT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312</a:t>
                      </a:r>
                      <a:endParaRPr lang="lt-LT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lt-LT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Gyvsidabrio (125W)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t-LT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t-LT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96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Iš viso: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1 312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8"/>
          <a:stretch/>
        </p:blipFill>
        <p:spPr>
          <a:xfrm>
            <a:off x="7203379" y="1399671"/>
            <a:ext cx="1616405" cy="18853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t="-1271" r="21129" b="16600"/>
          <a:stretch/>
        </p:blipFill>
        <p:spPr>
          <a:xfrm>
            <a:off x="5647724" y="1399671"/>
            <a:ext cx="1428255" cy="18853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3729" y="1232728"/>
            <a:ext cx="8733975" cy="255582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05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115246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lt-LT" sz="1000">
              <a:solidFill>
                <a:prstClr val="white"/>
              </a:solidFill>
              <a:latin typeface="Calibri"/>
              <a:sym typeface="Calibri"/>
            </a:endParaRPr>
          </a:p>
        </p:txBody>
      </p:sp>
      <p:sp>
        <p:nvSpPr>
          <p:cNvPr id="63" name="Rectangle 62"/>
          <p:cNvSpPr/>
          <p:nvPr>
            <p:custDataLst>
              <p:tags r:id="rId4"/>
            </p:custDataLst>
          </p:nvPr>
        </p:nvSpPr>
        <p:spPr>
          <a:xfrm>
            <a:off x="251519" y="6093296"/>
            <a:ext cx="632533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000" i="1" dirty="0" smtClean="0">
                <a:solidFill>
                  <a:prstClr val="black"/>
                </a:solidFill>
              </a:rPr>
              <a:t>Šaltinis: </a:t>
            </a:r>
            <a:r>
              <a:rPr lang="lt-LT" sz="1000" dirty="0" smtClean="0">
                <a:solidFill>
                  <a:prstClr val="black"/>
                </a:solidFill>
              </a:rPr>
              <a:t>sudaryta Konsultanto, remiantis UAB „Jurbarko komunalininkas“ duomenimis</a:t>
            </a:r>
            <a:endParaRPr lang="lt-LT" sz="1000" i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lt-LT" sz="2000" dirty="0"/>
              <a:t>Esamos infrastruktūros apžvalga: atramos ir elektros linijos</a:t>
            </a: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163730" y="980728"/>
            <a:ext cx="8800758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lt-LT" sz="1200" b="1" dirty="0" smtClean="0">
                <a:solidFill>
                  <a:prstClr val="white"/>
                </a:solidFill>
                <a:cs typeface="Arial" charset="0"/>
              </a:rPr>
              <a:t>Šviestuvų atramos ir maitinimo linijos</a:t>
            </a:r>
            <a:endParaRPr lang="lt-LT" sz="1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187309" y="1086981"/>
            <a:ext cx="5548396" cy="2124429"/>
          </a:xfrm>
          <a:prstGeom prst="rect">
            <a:avLst/>
          </a:prstGeom>
          <a:noFill/>
          <a:ln w="12700" cmpd="sng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108000" anchor="ctr"/>
          <a:lstStyle/>
          <a:p>
            <a:pPr marL="279450" indent="-171450" algn="just">
              <a:buFont typeface="Arial" panose="020B0604020202020204" pitchFamily="34" charset="0"/>
              <a:buChar char="•"/>
              <a:defRPr/>
            </a:pPr>
            <a:r>
              <a:rPr lang="lt-LT" sz="1100" dirty="0" smtClean="0">
                <a:solidFill>
                  <a:schemeClr val="tx1"/>
                </a:solidFill>
              </a:rPr>
              <a:t>Jurbarko rajono apšvietimo </a:t>
            </a:r>
            <a:r>
              <a:rPr lang="lt-LT" sz="1100" dirty="0">
                <a:solidFill>
                  <a:schemeClr val="tx1"/>
                </a:solidFill>
              </a:rPr>
              <a:t>šviestuvai kabinami ant dviejų tipų atramų: </a:t>
            </a:r>
            <a:r>
              <a:rPr lang="lt-LT" sz="1100" b="1" dirty="0">
                <a:solidFill>
                  <a:schemeClr val="tx1"/>
                </a:solidFill>
              </a:rPr>
              <a:t>metalinių</a:t>
            </a:r>
            <a:r>
              <a:rPr lang="lt-LT" sz="1100" dirty="0">
                <a:solidFill>
                  <a:schemeClr val="tx1"/>
                </a:solidFill>
              </a:rPr>
              <a:t> i</a:t>
            </a:r>
            <a:r>
              <a:rPr lang="lt-LT" sz="1100" dirty="0" smtClean="0">
                <a:solidFill>
                  <a:schemeClr val="tx1"/>
                </a:solidFill>
              </a:rPr>
              <a:t>r </a:t>
            </a:r>
            <a:r>
              <a:rPr lang="lt-LT" sz="1100" b="1" dirty="0" smtClean="0">
                <a:solidFill>
                  <a:schemeClr val="tx1"/>
                </a:solidFill>
              </a:rPr>
              <a:t>gelžbetoninių</a:t>
            </a:r>
            <a:r>
              <a:rPr lang="en-US" sz="1100" dirty="0" smtClean="0">
                <a:solidFill>
                  <a:schemeClr val="tx1"/>
                </a:solidFill>
              </a:rPr>
              <a:t>;</a:t>
            </a:r>
            <a:endParaRPr lang="lt-LT" sz="1100" dirty="0" smtClean="0">
              <a:solidFill>
                <a:schemeClr val="tx1"/>
              </a:solidFill>
            </a:endParaRPr>
          </a:p>
          <a:p>
            <a:pPr marL="279450" indent="-171450" algn="just">
              <a:buFont typeface="Arial" panose="020B0604020202020204" pitchFamily="34" charset="0"/>
              <a:buChar char="•"/>
              <a:defRPr/>
            </a:pPr>
            <a:r>
              <a:rPr lang="lt-LT" sz="1100" dirty="0" smtClean="0">
                <a:solidFill>
                  <a:schemeClr val="tx1"/>
                </a:solidFill>
              </a:rPr>
              <a:t>Gelžbetoninių </a:t>
            </a:r>
            <a:r>
              <a:rPr lang="lt-LT" sz="1100" dirty="0">
                <a:solidFill>
                  <a:schemeClr val="tx1"/>
                </a:solidFill>
              </a:rPr>
              <a:t>atramų pagrindinė paskirtis – elektros tiekimas vartotojams elektros oro linijomis. Todėl šviestuvai kabinami ne ant kiekvienos gelžbetoninės atramos</a:t>
            </a:r>
            <a:r>
              <a:rPr lang="lt-LT" sz="1100" dirty="0" smtClean="0">
                <a:solidFill>
                  <a:schemeClr val="tx1"/>
                </a:solidFill>
              </a:rPr>
              <a:t>;</a:t>
            </a:r>
          </a:p>
          <a:p>
            <a:pPr marL="279450" indent="-171450" algn="just">
              <a:buFont typeface="Arial" panose="020B0604020202020204" pitchFamily="34" charset="0"/>
              <a:buChar char="•"/>
              <a:defRPr/>
            </a:pPr>
            <a:r>
              <a:rPr lang="lt-LT" sz="1100" dirty="0" smtClean="0">
                <a:solidFill>
                  <a:schemeClr val="tx1"/>
                </a:solidFill>
              </a:rPr>
              <a:t>Požeminiai </a:t>
            </a:r>
            <a:r>
              <a:rPr lang="lt-LT" sz="1100" dirty="0">
                <a:solidFill>
                  <a:schemeClr val="tx1"/>
                </a:solidFill>
              </a:rPr>
              <a:t>apšvietimo sistemos </a:t>
            </a:r>
            <a:r>
              <a:rPr lang="lt-LT" sz="1100" dirty="0" smtClean="0">
                <a:solidFill>
                  <a:schemeClr val="tx1"/>
                </a:solidFill>
              </a:rPr>
              <a:t>kabeliai priklauso Jurbarko rajono savivaldybei, o oro linijų kabeliai </a:t>
            </a:r>
            <a:r>
              <a:rPr lang="lt-LT" sz="1100" dirty="0">
                <a:solidFill>
                  <a:schemeClr val="tx1"/>
                </a:solidFill>
              </a:rPr>
              <a:t>priklauso dvejoms institucijoms </a:t>
            </a:r>
            <a:r>
              <a:rPr lang="lt-LT" sz="1100" dirty="0" smtClean="0">
                <a:solidFill>
                  <a:schemeClr val="tx1"/>
                </a:solidFill>
              </a:rPr>
              <a:t>–Jurbarko rajono  </a:t>
            </a:r>
            <a:r>
              <a:rPr lang="lt-LT" sz="1100" dirty="0">
                <a:solidFill>
                  <a:schemeClr val="tx1"/>
                </a:solidFill>
              </a:rPr>
              <a:t>savivaldybei ir elektros skirstomųjų tinklų operatoriui AB „LESTO“. </a:t>
            </a:r>
            <a:r>
              <a:rPr lang="lt-LT" sz="1100" dirty="0" smtClean="0">
                <a:solidFill>
                  <a:schemeClr val="tx1"/>
                </a:solidFill>
              </a:rPr>
              <a:t> </a:t>
            </a:r>
            <a:endParaRPr lang="lt-LT" sz="1100" dirty="0">
              <a:solidFill>
                <a:schemeClr val="tx1"/>
              </a:solidFill>
            </a:endParaRPr>
          </a:p>
          <a:p>
            <a:pPr marL="108000" algn="just">
              <a:defRPr/>
            </a:pPr>
            <a:endParaRPr lang="lt-LT" sz="1100" dirty="0" smtClean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774460" y="3823892"/>
            <a:ext cx="1604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 smtClean="0">
                <a:solidFill>
                  <a:prstClr val="black"/>
                </a:solidFill>
              </a:rPr>
              <a:t>Metalinės</a:t>
            </a:r>
            <a:endParaRPr lang="lt-LT" sz="1100" i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7354894" y="3825567"/>
            <a:ext cx="1609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 smtClean="0">
                <a:solidFill>
                  <a:prstClr val="black"/>
                </a:solidFill>
              </a:rPr>
              <a:t>Gelžbetoninės</a:t>
            </a:r>
            <a:endParaRPr lang="lt-LT" sz="1100" i="1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04904"/>
              </p:ext>
            </p:extLst>
          </p:nvPr>
        </p:nvGraphicFramePr>
        <p:xfrm>
          <a:off x="369219" y="2943249"/>
          <a:ext cx="5184576" cy="1333500"/>
        </p:xfrm>
        <a:graphic>
          <a:graphicData uri="http://schemas.openxmlformats.org/drawingml/2006/table">
            <a:tbl>
              <a:tblPr firstRow="1" firstCol="1" bandRow="1"/>
              <a:tblGrid>
                <a:gridCol w="360040"/>
                <a:gridCol w="1512168"/>
                <a:gridCol w="864096"/>
                <a:gridCol w="792088"/>
                <a:gridCol w="864096"/>
                <a:gridCol w="792088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Nr.</a:t>
                      </a:r>
                      <a:endParaRPr lang="lt-LT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Atramų tipas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Miestas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Rajonas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57150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Atramų skaičius (vnt.)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Atramų skaičius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Atramų skaičius (vnt.)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Atramų skaičius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Gelžbetoninės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Metalinės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Iš viso: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1 081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2 696</a:t>
                      </a:r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45071"/>
              </p:ext>
            </p:extLst>
          </p:nvPr>
        </p:nvGraphicFramePr>
        <p:xfrm>
          <a:off x="358466" y="4401656"/>
          <a:ext cx="6845301" cy="1691640"/>
        </p:xfrm>
        <a:graphic>
          <a:graphicData uri="http://schemas.openxmlformats.org/drawingml/2006/table">
            <a:tbl>
              <a:tblPr firstRow="1" firstCol="1" bandRow="1"/>
              <a:tblGrid>
                <a:gridCol w="397110"/>
                <a:gridCol w="1853708"/>
                <a:gridCol w="855311"/>
                <a:gridCol w="967852"/>
                <a:gridCol w="967852"/>
                <a:gridCol w="900327"/>
                <a:gridCol w="903141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El. energijos linijų priklausomybė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El. energijos linijų tipas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Miestas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Rajonas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752475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El. energijos linijų ilgis, metrais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El. energijos linijų ilgis, metrais,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El. energijos linijų ilgis, metrais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El. energijos linijų ilgis, metrais,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Jurbarko r. sav.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Kabelinės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16 536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8 418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Jurbarko r. sav.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Oro linijos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7 744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 „LESTO“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Oro linijos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14 715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118 780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Iš viso: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38 995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128 085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21" descr="Screen Clippi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05" y="1414976"/>
            <a:ext cx="1435857" cy="2408916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75" y="1399459"/>
            <a:ext cx="1555197" cy="24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790979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lt-LT" sz="1800" dirty="0"/>
              <a:t>Apšviestų gatvių Jurbarko miesto savivaldybėje žemėlapis </a:t>
            </a:r>
            <a:endParaRPr lang="lt-LT" sz="1800" dirty="0">
              <a:cs typeface="Cambria"/>
            </a:endParaRPr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105355" y="6166432"/>
            <a:ext cx="6408712" cy="146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000" i="1" dirty="0" smtClean="0">
                <a:solidFill>
                  <a:schemeClr val="tx1"/>
                </a:solidFill>
              </a:rPr>
              <a:t>Šaltinis: </a:t>
            </a:r>
            <a:r>
              <a:rPr lang="lt-LT" sz="1000" dirty="0" smtClean="0">
                <a:solidFill>
                  <a:schemeClr val="tx1"/>
                </a:solidFill>
              </a:rPr>
              <a:t>sudaryta Konsultanto.</a:t>
            </a:r>
            <a:endParaRPr lang="lt-LT" sz="1000" dirty="0">
              <a:solidFill>
                <a:schemeClr val="tx1"/>
              </a:solidFill>
            </a:endParaRPr>
          </a:p>
        </p:txBody>
      </p:sp>
      <p:pic>
        <p:nvPicPr>
          <p:cNvPr id="7" name="Picture 10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8809" r="10832" b="15376"/>
          <a:stretch/>
        </p:blipFill>
        <p:spPr bwMode="auto">
          <a:xfrm>
            <a:off x="251520" y="1008075"/>
            <a:ext cx="8588624" cy="512546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3884" y="4786913"/>
            <a:ext cx="2395936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Šviestuvų ir atramų pasiskirstymas pagal seniūnijas</a:t>
            </a:r>
            <a:endParaRPr lang="lt-LT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5355" y="6021288"/>
            <a:ext cx="6408712" cy="291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000" i="1" dirty="0" smtClean="0">
                <a:solidFill>
                  <a:schemeClr val="tx1"/>
                </a:solidFill>
              </a:rPr>
              <a:t>Šaltinis: </a:t>
            </a:r>
            <a:r>
              <a:rPr lang="lt-LT" sz="1000" dirty="0" smtClean="0">
                <a:solidFill>
                  <a:schemeClr val="tx1"/>
                </a:solidFill>
              </a:rPr>
              <a:t>sudaryta Konsultanto, remiantis seniūnijų pateiktais duomenimis.</a:t>
            </a:r>
            <a:endParaRPr lang="lt-LT" sz="1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73483"/>
              </p:ext>
            </p:extLst>
          </p:nvPr>
        </p:nvGraphicFramePr>
        <p:xfrm>
          <a:off x="971600" y="1196752"/>
          <a:ext cx="7488832" cy="3879973"/>
        </p:xfrm>
        <a:graphic>
          <a:graphicData uri="http://schemas.openxmlformats.org/drawingml/2006/table">
            <a:tbl>
              <a:tblPr/>
              <a:tblGrid>
                <a:gridCol w="1375951"/>
                <a:gridCol w="1356948"/>
                <a:gridCol w="1356948"/>
                <a:gridCol w="678474"/>
                <a:gridCol w="920311"/>
                <a:gridCol w="864096"/>
                <a:gridCol w="936104"/>
              </a:tblGrid>
              <a:tr h="24024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Seniūnijos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Šviestuvai, vnt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Atramos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72073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Gelžbetoninės, vnt.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Gelžbetoninės, proc.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Metalinės, vnt.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Metalinės, proc.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Jurbarkų sen.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Eržvilko sen.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Girdžių sen.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Juodaičių sen.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Raudonės sen.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Seredžiaus sen.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Skirsnemunės sen.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Smalininkų sen.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Šimkaičių sen.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Veliuonos sen.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Viešvielės</a:t>
                      </a:r>
                      <a:r>
                        <a:rPr lang="lt-L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sen.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Iš viso: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487362"/>
          </a:xfrm>
        </p:spPr>
        <p:txBody>
          <a:bodyPr>
            <a:normAutofit fontScale="90000"/>
          </a:bodyPr>
          <a:lstStyle/>
          <a:p>
            <a:r>
              <a:rPr lang="lt-LT" dirty="0"/>
              <a:t>Jurbarko rajono gatvių apšvietimo sistemos atnaujinimo </a:t>
            </a:r>
            <a:r>
              <a:rPr lang="lt-LT" dirty="0" smtClean="0"/>
              <a:t>trumpųjų veiklų sąrašas  (1)</a:t>
            </a:r>
            <a:endParaRPr lang="lt-LT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27239"/>
              </p:ext>
            </p:extLst>
          </p:nvPr>
        </p:nvGraphicFramePr>
        <p:xfrm>
          <a:off x="107504" y="1124744"/>
          <a:ext cx="8928993" cy="4914596"/>
        </p:xfrm>
        <a:graphic>
          <a:graphicData uri="http://schemas.openxmlformats.org/drawingml/2006/table">
            <a:tbl>
              <a:tblPr firstRow="1" firstCol="1" bandRow="1"/>
              <a:tblGrid>
                <a:gridCol w="360040"/>
                <a:gridCol w="2232248"/>
                <a:gridCol w="2520280"/>
                <a:gridCol w="3816425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Eil. Nr.</a:t>
                      </a:r>
                      <a:endParaRPr lang="lt-LT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Trumpalaikės projekto veiklos</a:t>
                      </a:r>
                      <a:endParaRPr lang="lt-LT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Atliekami darbai</a:t>
                      </a:r>
                      <a:endParaRPr lang="lt-LT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Veiklos ribos</a:t>
                      </a:r>
                      <a:endParaRPr lang="lt-LT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</a:tr>
              <a:tr h="1296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lt-LT" sz="1100" b="1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Jurbarko miesto gatvių su metalinėmis atramomis apšvietimo atnaujinimas 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Nauji LED šviestuvai;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Naujos metalinės atramos;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Nusidėvėję požeminiai kabeliai keičiami į naujus;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Papildomai įrengti 4 šviestuvus – ugniagesių kieme.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Dariaus ir Girėno g.,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Prieštiltis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per Nemuną, M. Valančiaus g. (150m.).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Tilto per Nemuną apšvietimo kabelių keitimas Jurbarko mieste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Nusidėvėję požeminiai kabeliai keičiami į naujus.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Tiltas einantis per Nemuną Jurbarko mieste (1000 metrų).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3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lt-LT" sz="1100" b="1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Jurbarko miesto vidutinio eismo intensyvumo gatvių apšvietimo  atnaujinimas pakeičiant atramas ir šviestuvus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Nauji LED šviestuvai;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Naujos metalinės atramos;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Nusidėvėję požeminiai kabeliai keičiami į naujus;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Oro linijos keičiamos į kabelines. 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Jurbarko miestas: Algirdo g.; Barkūnų g.; Birutės g.; P. Cvirkos g.; Eržvilko g.; Kauno g. (nuo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Vančienės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 Knygnešių g.; Kudirkos g.; Lauko g.;  Sodų g.; Vydūno g.; Vytauto Didžiojo g. 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lt-LT" sz="1100" b="1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lt-LT" sz="1100" b="1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Jurbarko miesto mažo eismo intensyvumo  gatvių apšvietimo atnaujinimas pakeičiant  tik šviestuvus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Pakeičiamos nusidėvėjusios metalinės atramos;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Nauji LED šviestuvai;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Nusidėvėję požeminiai kabeliai keičiami į naujus;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Bišpilio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g.; Eglių g.; Giedriaus – Giedraičio g.; Grybo g.;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Imsrės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g.; Kalnėnų g.; Klevų g.; Kriaušių g.; Liepų g.; Miškininkų g.; Mituvos g.; Nemuno g.; Obelų g.;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Pamituvio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g.; Paulaičio g.;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Perevičiaus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g.; Pilies g.; Pramonės g.; Pušyno g.; Ramybės g.; Saulėtekio g.; Serbentų g.; Sodžiaus g.; Statybininkų g.; Šiaurės g.; Tilžės g.; Tulpių g,; Upeivių g.; Vaidoto g.; Vakaro g.; </a:t>
                      </a:r>
                      <a:r>
                        <a:rPr lang="lt-LT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Vilniaus 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g.; Vyčio g.; Vyšnių g.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6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lt-LT" dirty="0"/>
              <a:t>Jurbarko rajono gatvių apšvietimo sistemos atnaujinimo </a:t>
            </a:r>
            <a:r>
              <a:rPr lang="lt-LT" dirty="0" smtClean="0"/>
              <a:t>trumpųjų veiklų sąrašas  (2)</a:t>
            </a:r>
            <a:endParaRPr lang="lt-LT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490151"/>
              </p:ext>
            </p:extLst>
          </p:nvPr>
        </p:nvGraphicFramePr>
        <p:xfrm>
          <a:off x="107505" y="987233"/>
          <a:ext cx="8856984" cy="4926330"/>
        </p:xfrm>
        <a:graphic>
          <a:graphicData uri="http://schemas.openxmlformats.org/drawingml/2006/table">
            <a:tbl>
              <a:tblPr firstRow="1" firstCol="1" bandRow="1"/>
              <a:tblGrid>
                <a:gridCol w="288031"/>
                <a:gridCol w="1800200"/>
                <a:gridCol w="2520280"/>
                <a:gridCol w="4248473"/>
              </a:tblGrid>
              <a:tr h="281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Eil. Nr.</a:t>
                      </a:r>
                      <a:endParaRPr lang="lt-LT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Trumpalaikės projekto veiklos</a:t>
                      </a:r>
                      <a:endParaRPr lang="lt-LT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Atliekami darbai</a:t>
                      </a:r>
                      <a:endParaRPr lang="lt-LT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Veiklos ribos</a:t>
                      </a:r>
                      <a:endParaRPr lang="lt-LT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</a:tr>
              <a:tr h="741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lt-LT" sz="1100" b="1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lt-LT" sz="1100" b="1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Jurbarko miesto mažo eismo intensyvumo gatvių apšvietimo atnaujinimas pakeičiant  visas atramas, kabelius ir visus šviestuvus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Naujos metalinės atramos;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Nauji LED šviestuvai.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Nusidėvėję požeminiai kabeliai keičiami į naujus. 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Bišpilio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g.; Eglių g.; Giedriaus – Giedraičio g.; Grybo g.;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Imsrės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g.; Kalnėnų g.; Klevų g.; Kriaušių g.; Liepų g.; Miškininkų g.; Mituvos g.; Nemuno g.; Obelų g.;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Pamituvio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g.; Paulaičio g.;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Perevičiaus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g.; Pilies g.; Pramonės g.; Pušyno g.; Ramybės g.; Saulėtekio g.; Serbentų g.; Sodžiaus g.; Statybininkų g.; Šiaurės g.; Tilžės g.; Tulpių g,; Upeivių g.; Vaidoto g.; Vakaro g.; </a:t>
                      </a:r>
                      <a:r>
                        <a:rPr lang="lt-LT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Vilniaus 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g.; Vyčio g.; Vyšnių g.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Valdymo sistemos Jurbarko mieste įrengimas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Valdymo sistemos įrengimas.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Jurbarko 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miesto apšvietimą apimanti valdymo sistema.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Neapšviestų Jurbarko miesto gatvių apšvietimas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Naujos metalinės atramos;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Nauji LED šviestuvai;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Nauji požeminiai kabelių tiesimas. 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Nemuno g. (380 m.), dalis Kauno g. (370 m.), dalis V. Kudirkos gatvės (270 m.).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lt-LT" sz="1100" b="1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lt-LT" sz="1100" b="1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Gatvių apšvietimo atnaujinimas Jurbarko rajono seniūnijose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Nauji LED šviestuvai;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Paliekamos senos gelžbetoninės atramos;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Paliekamos oro linijos;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Nusidėvėjusios metalinės atramos, keičiamos į naujas;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Nusidėvėję požeminiai kabeliai keičiami į naujus. 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Armeniškių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gyv.,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Jurbarkų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gyv.,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Rotulių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gyv., Dainių k., Dainių II k.,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Žindaičių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k., Vilniškių k., Vertimų k., Gudelių k., Girdžių k.,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Pavidaujo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Buitkaičių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k., 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Pocaičių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k., Raudonės mstl.,  Skirsnemunės k., Pilies k.,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Vencloviškių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Smalininkų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Vidkiemio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Baltraitiškių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gyv., Paulių gyv.,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Griaužių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gyv., Šimkaičių gyv.,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Vadžgirio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gyv.,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Paskynų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gyv.,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Tomošių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k., Gricių k.,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Klangių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k., Veliuonos mstl., Juodaičių gyv., Viešvilės gyv., Seredžiaus gyv., Klausučių gyv.,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Vosbutų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gyv., Padubysio gyv., Eržvilko mstl.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Neapšviestų Jurbarko rajono seniūnijų gatvių apšvietimas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Naujų metalinių atramų įrengimas;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Nauji LED šviestuvai;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Clr>
                          <a:srgbClr val="244061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Oro linijų ir požeminių kabelių tiesimas.  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Kubiliškių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g. </a:t>
                      </a:r>
                      <a:r>
                        <a:rPr lang="lt-LT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Lydiškių 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k., Tauragės g., Šiaurės g. Eržvilko mstl. Šaltuonos g.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Rutkiškių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Viščiovos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Šešuvies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g.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Varlaukio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k., Kranto g., Sodų g., Taikos g., Žiedų g.,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Ražarnių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kelias Veliuonos mstl., Atramos g. Tamošių k., </a:t>
                      </a:r>
                      <a:r>
                        <a:rPr lang="lt-LT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Pelutėlių</a:t>
                      </a: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gyv., Klaipėdos g. Viešvilės mstl. 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6021288"/>
            <a:ext cx="864096" cy="216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331640" y="6021288"/>
            <a:ext cx="67687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000" dirty="0" smtClean="0">
                <a:solidFill>
                  <a:schemeClr val="tx1"/>
                </a:solidFill>
              </a:rPr>
              <a:t>Veiklos nepatenkančios į ENEF garantijų teikimo apimtys (neatitinkančios atnaujinimo srities reikalavimų).</a:t>
            </a:r>
            <a:endParaRPr lang="lt-LT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Jurbarko rajono gatvių </a:t>
            </a:r>
            <a:r>
              <a:rPr lang="lt-LT" dirty="0"/>
              <a:t>apšvietimo sistemos atnaujinimo alternatyvos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45509"/>
              </p:ext>
            </p:extLst>
          </p:nvPr>
        </p:nvGraphicFramePr>
        <p:xfrm>
          <a:off x="179512" y="980728"/>
          <a:ext cx="8753995" cy="5189534"/>
        </p:xfrm>
        <a:graphic>
          <a:graphicData uri="http://schemas.openxmlformats.org/drawingml/2006/table">
            <a:tbl>
              <a:tblPr firstRow="1" firstCol="1" bandRow="1"/>
              <a:tblGrid>
                <a:gridCol w="360040"/>
                <a:gridCol w="3244546"/>
                <a:gridCol w="1103444"/>
                <a:gridCol w="1324134"/>
                <a:gridCol w="1096628"/>
                <a:gridCol w="1625203"/>
              </a:tblGrid>
              <a:tr h="2160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Eil. Nr.</a:t>
                      </a:r>
                      <a:endParaRPr lang="lt-LT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Trumposios veiklos</a:t>
                      </a:r>
                      <a:endParaRPr lang="lt-LT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Alternatyvos</a:t>
                      </a:r>
                      <a:endParaRPr lang="lt-LT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lt-LT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50334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 alternatyva</a:t>
                      </a:r>
                      <a:endParaRPr lang="lt-LT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 alternatyva</a:t>
                      </a:r>
                      <a:endParaRPr lang="lt-LT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III alternatyva</a:t>
                      </a:r>
                      <a:endParaRPr lang="lt-LT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IV alternatyva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(II alternatyva + rajonas)</a:t>
                      </a:r>
                      <a:endParaRPr lang="lt-LT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461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Jurbarko miesto gatvių su metalinėmis atramomis apšvietimo atnaujinimas 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1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Tilto per Nemuną apšvietimo kabelių keitimas Jurbarko mieste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33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Vidutinio eismo intensyvumo gatvių apšvietimo  atnaujinimas pakeičiant atramas ir šviestuvus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33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Mažo eismo intensyvumo gatvių apšvietimo atnaujinimas pakeičiant  tik šviestuvus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94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Mažo eismo intensyvumo gatvių apšvietimo atnaujinimas pakeičiant  visas atramas, kabelius ir visus šviestuvus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Valdymo sistemos Jurbarko mieste įrengimas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1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Neapšviestų Jurbarko miesto gatvių apšvietimas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1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Gatvių apšvietimo atnaujinimas Jurbarko rajono seniūnijose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1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t-LT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Neapšviestų Jurbarko rajono seniūnijų gatvių apšvietimas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t-L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Įgyvendinama</a:t>
                      </a:r>
                      <a:endParaRPr lang="lt-L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8" marR="58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0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o8RL8CJE2NkqksakuGZ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mVY0bYG0ifpWtsajvib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bGK6Z4G0Wz1IbUmVq_Q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oS98O1zEeqFcF_x4lLW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49Dosgk2LHV.S7JTb2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eRZujNfkWN9AGQmYKfv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XVZZxZs0uK4lykr0wIa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KdaVzFZk6WenRKJVu6x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5olbrqrECEJCBcSWXOD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l7myWj2USGp1Ty8Kuqb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d9tlmIYEylVlnnuzovo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S72xAqx068r1WAE7wyv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hE_dV1HUyBlLRcL2s49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RJfW3zxUeFSKOSdu35Y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nNf3ToR0yBuD3DUT77P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BjANIDxEunL3AzxvT.a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NUix_wsUuFZJQSDjLJb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GdMu_38UWW8BvKhwrrS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Uq2NPo3kCet8E_.uD85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A6a1dYNkWhQ8mG7OFNQ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bmopwnk0SzYkBwmCZNv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WDcq8.S0yQalV410Rn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9ah05PsUSNB3lWmc_dR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nrCG9j6k.S3Gci96vqG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wtx.xr90uKQQFq7EEpu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bryXzpAUiiUiuPwgZa2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tGiEI2pkGHoOuqD3Hag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eJE.FdfUylSLwRO8Z8C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Kkrr7BbEqmyvhdlIGUz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1.X_xPJEae1kSZlQBTJ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1XWV8sAcEyx1U8CX6F3M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GFXzjo.0akf1omb10NL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9Tk1lJUeEOZYUpSBDlhi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zzyBuM.kincQFvXFQzq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IyUW6K7k.8mnySdbycP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JVVg5xR0yAyImww0sMc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nRpP42Gkyq8Xrxh8vfE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vyEE770kazqfFbEyJY2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c1Ju77w0i1SHlvrtXWo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sjv9M7MUWI3_jnBLHLt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J80DsLukSCGVCZzcCZc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hmaILqckek6ZnF5NBAg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kYsut.1Ua0JaXiBqVl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3TWgH6cESGR4shoPKaK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._1MsHM06nAN8SsveIj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ikFIx4jk2m6dkBLooIT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pmqI4g202BRbOU8b8Gz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Kcyvs110ueL50mNWTmY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Wrpi0CmkeX4Z3PFcjES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RPdB415kS0MlLQBxgcs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nQXphDrU.4oFy_MMZwR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9Fa9.QukyDWS6GXz8YV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s_HzZlP028Ry8Xq5xlB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vPeuz5iUqcNXtmcfhXK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SpAFpRPUuKS.ghOON6b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MuKjQijk.W_.ARI_a_w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tZJbFGJUOtPCdzruVeM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HBYyIvW0uhhf53hvbwN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7blBcTaUmYXz3lQTewA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fzILkTekC_vEtamKGFA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xYHz3U8UOXBh2gpKw3Z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08QR4ywUuG9i1MdKOYt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EZfK79hEWEXeCAitamO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lKNyJJH0mVJczKjKuGv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q432uVPU2NyNHPFHazo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bfD1R5_0.FrZUoeIZb_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dR1MOrZkSCXDV73xzzs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z_DZzuXEygsZGC6oLj1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3Fs.k2uV0eUZtL51nUpz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BWkTFl6UqX9n32AcbVW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.GYkVTxkSxO_hdrnTWp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0yGZz_WUygw.buJ53Zs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nVUKGw40aZe2zYB3EWF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duAf_m7EqHr5ntiEdeE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OG5y_fUyNHtKmNNUbG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elTtoSsEWU5NhuHLPk.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EcwadjhEmliFHzl50ex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BFqy6fO0i3Al.9i0mhs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zYhPNcg0S96T1EnhNZO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9MXTvm5E67Sp.Z1OjPr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CITsI6w0yQxlrP1jNkC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CITsI6w0yQxlrP1jNkC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EcwadjhEmliFHzl50ex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72nrfFfkO1uQ5RydvRY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si0XweJUi4m.1e1TS2D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gB4veP80Cm8YAa5Z0mw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o8RL8CJE2NkqksakuGZ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9ah05PsUSNB3lWmc_dR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9Tk1lJUeEOZYUpSBDlhi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3TWgH6cESGR4shoPKa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SpAFpRPUuKS.ghOON6b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44wjva40SQidIWVTt4y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oqtJrXuE.dHJJIcFB60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t7WKj100KmGVUbUWg3u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EcwadjhEmliFHzl50ex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BFqy6fO0i3Al.9i0mhs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CITsI6w0yQxlrP1jNkC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rGmRTx6EalBUJ5X0S0r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4GyjvMI0K.7gELC3S5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72nrfFfkO1uQ5RydvRY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XwDWMemk2JeOuTtofr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tRkq5V30Khw31XFQ9TY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1vatwTzUWYKG80mlNSQ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brw8y5lU.ktNTu8cyWj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iUBowMwEmRLIBtwj40K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jRIUu4TEyvEeSz4HPtQ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fvs0GjUKmhfME4h2qX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bhe8lo5k2VOH3clHMcx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ED2JbLIEm8CuMzj3KIR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VenLVP9Eih0ONmDOcsR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44wjva40SQidIWVTt4y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qjNKc4NEucrqDGlNemT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IbVNkdv0yGPJEAbep8y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sQ76ZpP0uMNSyawlKzD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dwR_OBj0KrFHwocD51a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dwR_OBj0KrFHwocD51a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qjNKc4NEucrqDGlNemT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oqtJrXuE.dHJJIcFB60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IbVNkdv0yGPJEAbep8y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FbPUfZgk6NEiDAFg_7d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sQ76ZpP0uMNSyawlKzD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8o7bj_qUiMpwWLfpjs0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dwR_OBj0KrFHwocD51a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dwR_OBj0KrFHwocD51a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Jsu0NgSUaXvcvfKgyu_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OfC25O_kKfJcLaJ7Iz1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t7WKj100KmGVUbUWg3u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17bLomqk.Pncxf0.eh9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VenLVP9Eih0ONmDOcsR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Vb8vi_7E2Z5GMK614nU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VenLVP9Eih0ONmDOcsR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VenLVP9Eih0ONmDOcsR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VenLVP9Eih0ONmDOcsR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VenLVP9Eih0ONmDOcsR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iRZdBwokSyCruyqpZFG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si0XweJUi4m.1e1TS2D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ddbBfOOkaLERaOXZBb3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VgmAU9pUmjVoDG7Fd4Q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OcHZS90urfnSuuUyfI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rUI6_lc0SUcSq1U.0AF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4jZSmI9k6l4hP4m3TC4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_PbesNwU29eCZRb_jFc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C28ZuCnEiCxCd4mb1MM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o7Omy3sU2MT6BQPvQX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_9saun0U.wJbthDm4uk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gB4veP80Cm8YAa5Z0mw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ymrGfY10muZQla.lGuu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QeqTmaiUWNaRDD3GQRN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hdMMl4lUeEH7mPmQt3Y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NUIqowUGuno4dvNt_K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nj5EoMWUWB623opV63b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EXhcmepEa8_H_hzWozI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xoK9vZdkC.8wKTg6yK4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fXKlvRhkux3Iywy6EsE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kKeFzc0EuKfOtZZMRTs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sdQp5sZ0eJpN2h42HbvA"/>
</p:tagLst>
</file>

<file path=ppt/theme/theme1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13801</TotalTime>
  <Words>2800</Words>
  <Application>Microsoft Office PowerPoint</Application>
  <PresentationFormat>On-screen Show (4:3)</PresentationFormat>
  <Paragraphs>800</Paragraphs>
  <Slides>18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1_Default Theme</vt:lpstr>
      <vt:lpstr>think-cell Slide</vt:lpstr>
      <vt:lpstr>Microsoft Graph Chart</vt:lpstr>
      <vt:lpstr>PowerPoint Presentation</vt:lpstr>
      <vt:lpstr>Projekto ribos Jurbarko rajone</vt:lpstr>
      <vt:lpstr>Esamos infrastruktūros apžvalga: šviestuvai</vt:lpstr>
      <vt:lpstr>Esamos infrastruktūros apžvalga: atramos ir elektros linijos</vt:lpstr>
      <vt:lpstr>Apšviestų gatvių Jurbarko miesto savivaldybėje žemėlapis </vt:lpstr>
      <vt:lpstr>Šviestuvų ir atramų pasiskirstymas pagal seniūnijas</vt:lpstr>
      <vt:lpstr>Jurbarko rajono gatvių apšvietimo sistemos atnaujinimo trumpųjų veiklų sąrašas  (1)</vt:lpstr>
      <vt:lpstr>Jurbarko rajono gatvių apšvietimo sistemos atnaujinimo trumpųjų veiklų sąrašas  (2)</vt:lpstr>
      <vt:lpstr>Jurbarko rajono gatvių apšvietimo sistemos atnaujinimo alternatyvos</vt:lpstr>
      <vt:lpstr>Jurbarko rajono gatvių apšvietimo sistemos atnaujinimo alternatyvos</vt:lpstr>
      <vt:lpstr>Jurbarko rajono gatvių apšvietimo sistemos atnaujinimo alternatyvų investicijų poreikis</vt:lpstr>
      <vt:lpstr>Numatomi pasiekti projekto rezultatai</vt:lpstr>
      <vt:lpstr>Jurbarko miesto ir rajono apšvietimo elektros energijos ir ekploatacinės sąnaudos</vt:lpstr>
      <vt:lpstr>Mokėjimai pagal ESCO modelį</vt:lpstr>
      <vt:lpstr>Mokėjimų prieš ir po palyginimas ESCO atveju</vt:lpstr>
      <vt:lpstr>PowerPoint Presentation</vt:lpstr>
      <vt:lpstr>Investicijų projekto įgyvendinimo etapai vietos valdžios institucijose</vt:lpstr>
      <vt:lpstr>Kontaktai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</dc:creator>
  <cp:lastModifiedBy>Giedrius</cp:lastModifiedBy>
  <cp:revision>158</cp:revision>
  <dcterms:created xsi:type="dcterms:W3CDTF">2014-07-07T06:31:09Z</dcterms:created>
  <dcterms:modified xsi:type="dcterms:W3CDTF">2016-01-14T10:18:04Z</dcterms:modified>
</cp:coreProperties>
</file>